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9"/>
  </p:notesMasterIdLst>
  <p:handoutMasterIdLst>
    <p:handoutMasterId r:id="rId80"/>
  </p:handoutMasterIdLst>
  <p:sldIdLst>
    <p:sldId id="722" r:id="rId2"/>
    <p:sldId id="4433" r:id="rId3"/>
    <p:sldId id="6047" r:id="rId4"/>
    <p:sldId id="6048" r:id="rId5"/>
    <p:sldId id="6043" r:id="rId6"/>
    <p:sldId id="5978" r:id="rId7"/>
    <p:sldId id="4456" r:id="rId8"/>
    <p:sldId id="6049" r:id="rId9"/>
    <p:sldId id="6042" r:id="rId10"/>
    <p:sldId id="4676" r:id="rId11"/>
    <p:sldId id="6007" r:id="rId12"/>
    <p:sldId id="5452" r:id="rId13"/>
    <p:sldId id="4772" r:id="rId14"/>
    <p:sldId id="6040" r:id="rId15"/>
    <p:sldId id="6050" r:id="rId16"/>
    <p:sldId id="5484" r:id="rId17"/>
    <p:sldId id="4771" r:id="rId18"/>
    <p:sldId id="5843" r:id="rId19"/>
    <p:sldId id="5454" r:id="rId20"/>
    <p:sldId id="5455" r:id="rId21"/>
    <p:sldId id="5459" r:id="rId22"/>
    <p:sldId id="4864" r:id="rId23"/>
    <p:sldId id="5462" r:id="rId24"/>
    <p:sldId id="4874" r:id="rId25"/>
    <p:sldId id="5456" r:id="rId26"/>
    <p:sldId id="5463" r:id="rId27"/>
    <p:sldId id="5464" r:id="rId28"/>
    <p:sldId id="5457" r:id="rId29"/>
    <p:sldId id="5458" r:id="rId30"/>
    <p:sldId id="4572" r:id="rId31"/>
    <p:sldId id="5482" r:id="rId32"/>
    <p:sldId id="4876" r:id="rId33"/>
    <p:sldId id="5465" r:id="rId34"/>
    <p:sldId id="5466" r:id="rId35"/>
    <p:sldId id="4689" r:id="rId36"/>
    <p:sldId id="4752" r:id="rId37"/>
    <p:sldId id="4753" r:id="rId38"/>
    <p:sldId id="4754" r:id="rId39"/>
    <p:sldId id="6032" r:id="rId40"/>
    <p:sldId id="5973" r:id="rId41"/>
    <p:sldId id="6035" r:id="rId42"/>
    <p:sldId id="4479" r:id="rId43"/>
    <p:sldId id="260" r:id="rId44"/>
    <p:sldId id="5450" r:id="rId45"/>
    <p:sldId id="5249" r:id="rId46"/>
    <p:sldId id="5451" r:id="rId47"/>
    <p:sldId id="5507" r:id="rId48"/>
    <p:sldId id="6052" r:id="rId49"/>
    <p:sldId id="6044" r:id="rId50"/>
    <p:sldId id="5533" r:id="rId51"/>
    <p:sldId id="5878" r:id="rId52"/>
    <p:sldId id="396" r:id="rId53"/>
    <p:sldId id="4410" r:id="rId54"/>
    <p:sldId id="5501" r:id="rId55"/>
    <p:sldId id="5537" r:id="rId56"/>
    <p:sldId id="4769" r:id="rId57"/>
    <p:sldId id="4834" r:id="rId58"/>
    <p:sldId id="6051" r:id="rId59"/>
    <p:sldId id="6045" r:id="rId60"/>
    <p:sldId id="5439" r:id="rId61"/>
    <p:sldId id="5430" r:id="rId62"/>
    <p:sldId id="6141" r:id="rId63"/>
    <p:sldId id="4515" r:id="rId64"/>
    <p:sldId id="6053" r:id="rId65"/>
    <p:sldId id="6046" r:id="rId66"/>
    <p:sldId id="338" r:id="rId67"/>
    <p:sldId id="5539" r:id="rId68"/>
    <p:sldId id="6054" r:id="rId69"/>
    <p:sldId id="6036" r:id="rId70"/>
    <p:sldId id="5540" r:id="rId71"/>
    <p:sldId id="6055" r:id="rId72"/>
    <p:sldId id="6056" r:id="rId73"/>
    <p:sldId id="5993" r:id="rId74"/>
    <p:sldId id="5992" r:id="rId75"/>
    <p:sldId id="6057" r:id="rId76"/>
    <p:sldId id="6058" r:id="rId77"/>
    <p:sldId id="6142" r:id="rId7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0000"/>
    <a:srgbClr val="FF7F00"/>
    <a:srgbClr val="FF9B0F"/>
    <a:srgbClr val="FF5376"/>
    <a:srgbClr val="FC00FF"/>
    <a:srgbClr val="00BA50"/>
    <a:srgbClr val="0084A8"/>
    <a:srgbClr val="F3B083"/>
    <a:srgbClr val="3BC4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22" autoAdjust="0"/>
    <p:restoredTop sz="89716" autoAdjust="0"/>
  </p:normalViewPr>
  <p:slideViewPr>
    <p:cSldViewPr>
      <p:cViewPr varScale="1">
        <p:scale>
          <a:sx n="112" d="100"/>
          <a:sy n="112" d="100"/>
        </p:scale>
        <p:origin x="1939"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FFC000"/>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2-98E5-4143-BBB7-E480641FD48F}"/>
              </c:ext>
            </c:extLst>
          </c:dPt>
          <c:dPt>
            <c:idx val="1"/>
            <c:bubble3D val="0"/>
            <c:explosion val="17"/>
            <c:spPr>
              <a:solidFill>
                <a:schemeClr val="bg1">
                  <a:lumMod val="50000"/>
                </a:schemeClr>
              </a:solidFill>
              <a:ln w="19050">
                <a:solidFill>
                  <a:schemeClr val="lt1"/>
                </a:solidFill>
              </a:ln>
              <a:effectLst/>
            </c:spPr>
            <c:extLst>
              <c:ext xmlns:c16="http://schemas.microsoft.com/office/drawing/2014/chart" uri="{C3380CC4-5D6E-409C-BE32-E72D297353CC}">
                <c16:uniqueId val="{00000001-98E5-4143-BBB7-E480641FD48F}"/>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Read Mapping</c:v>
                </c:pt>
                <c:pt idx="1">
                  <c:v>Others</c:v>
                </c:pt>
              </c:strCache>
            </c:strRef>
          </c:cat>
          <c:val>
            <c:numRef>
              <c:f>Sheet1!$B$2:$B$3</c:f>
              <c:numCache>
                <c:formatCode>0%</c:formatCode>
                <c:ptCount val="2"/>
                <c:pt idx="0">
                  <c:v>0.71</c:v>
                </c:pt>
                <c:pt idx="1">
                  <c:v>0.28999999999999998</c:v>
                </c:pt>
              </c:numCache>
            </c:numRef>
          </c:val>
          <c:extLst>
            <c:ext xmlns:c16="http://schemas.microsoft.com/office/drawing/2014/chart" uri="{C3380CC4-5D6E-409C-BE32-E72D297353CC}">
              <c16:uniqueId val="{00000000-98E5-4143-BBB7-E480641FD48F}"/>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9017246786856"/>
          <c:y val="0.19062499999999999"/>
          <c:w val="0.67255571994620544"/>
          <c:h val="0.80625000000000002"/>
        </c:manualLayout>
      </c:layout>
      <c:doughnutChart>
        <c:varyColors val="1"/>
        <c:ser>
          <c:idx val="0"/>
          <c:order val="0"/>
          <c:tx>
            <c:strRef>
              <c:f>Sheet1!$B$1</c:f>
              <c:strCache>
                <c:ptCount val="1"/>
                <c:pt idx="0">
                  <c:v>Sales</c:v>
                </c:pt>
              </c:strCache>
            </c:strRef>
          </c:tx>
          <c:dPt>
            <c:idx val="0"/>
            <c:bubble3D val="0"/>
            <c:spPr>
              <a:solidFill>
                <a:srgbClr val="0070C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9DEE-F341-8ADF-1897A5A91B48}"/>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2-9DEE-F341-8ADF-1897A5A91B48}"/>
              </c:ext>
            </c:extLst>
          </c:dPt>
          <c:dPt>
            <c:idx val="2"/>
            <c:bubble3D val="0"/>
            <c:spPr>
              <a:solidFill>
                <a:srgbClr val="FFC000"/>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4-9DEE-F341-8ADF-1897A5A91B48}"/>
              </c:ext>
            </c:extLst>
          </c:dPt>
          <c:dPt>
            <c:idx val="3"/>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9DEE-F341-8ADF-1897A5A91B48}"/>
              </c:ext>
            </c:extLst>
          </c:dPt>
          <c:dPt>
            <c:idx val="4"/>
            <c:bubble3D val="0"/>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9DEE-F341-8ADF-1897A5A91B48}"/>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6="http://schemas.microsoft.com/office/drawing/2014/chart" uri="{C3380CC4-5D6E-409C-BE32-E72D297353CC}">
                  <c16:uniqueId val="{00000001-9DEE-F341-8ADF-1897A5A91B48}"/>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extLst>
                <c:ext xmlns:c16="http://schemas.microsoft.com/office/drawing/2014/chart" uri="{C3380CC4-5D6E-409C-BE32-E72D297353CC}">
                  <c16:uniqueId val="{00000002-9DEE-F341-8ADF-1897A5A91B48}"/>
                </c:ext>
              </c:extLst>
            </c:dLbl>
            <c:dLbl>
              <c:idx val="3"/>
              <c:layout>
                <c:manualLayout>
                  <c:x val="-0.22171862761357872"/>
                  <c:y val="-9.0624999999999997E-2"/>
                </c:manualLayout>
              </c:layout>
              <c:showLegendKey val="0"/>
              <c:showVal val="0"/>
              <c:showCatName val="1"/>
              <c:showSerName val="0"/>
              <c:showPercent val="1"/>
              <c:showBubbleSize val="0"/>
              <c:extLst>
                <c:ext xmlns:c15="http://schemas.microsoft.com/office/drawing/2012/chart" uri="{CE6537A1-D6FC-4f65-9D91-7224C49458BB}">
                  <c15:layout>
                    <c:manualLayout>
                      <c:w val="0.20018970151876164"/>
                      <c:h val="0.21"/>
                    </c:manualLayout>
                  </c15:layout>
                </c:ext>
                <c:ext xmlns:c16="http://schemas.microsoft.com/office/drawing/2014/chart" uri="{C3380CC4-5D6E-409C-BE32-E72D297353CC}">
                  <c16:uniqueId val="{00000005-9DEE-F341-8ADF-1897A5A91B48}"/>
                </c:ext>
              </c:extLst>
            </c:dLbl>
            <c:dLbl>
              <c:idx val="4"/>
              <c:layout>
                <c:manualLayout>
                  <c:x val="0.10710387235768486"/>
                  <c:y val="-0.21824114173228346"/>
                </c:manualLayout>
              </c:layout>
              <c:spPr>
                <a:noFill/>
                <a:ln>
                  <a:noFill/>
                </a:ln>
                <a:effectLst/>
              </c:spPr>
              <c:txPr>
                <a:bodyPr rot="0" spcFirstLastPara="1" vertOverflow="ellipsis" vert="horz" wrap="square" lIns="38100" tIns="19050" rIns="38100" bIns="19050" anchor="ctr" anchorCtr="1">
                  <a:noAutofit/>
                </a:bodyPr>
                <a:lstStyle/>
                <a:p>
                  <a:pPr>
                    <a:defRPr sz="133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40348129586540177"/>
                      <c:h val="0.12250000000000001"/>
                    </c:manualLayout>
                  </c15:layout>
                </c:ext>
                <c:ext xmlns:c16="http://schemas.microsoft.com/office/drawing/2014/chart" uri="{C3380CC4-5D6E-409C-BE32-E72D297353CC}">
                  <c16:uniqueId val="{00000003-9DEE-F341-8ADF-1897A5A91B48}"/>
                </c:ext>
              </c:extLst>
            </c:dLbl>
            <c:spPr>
              <a:noFill/>
              <a:ln>
                <a:noFill/>
              </a:ln>
              <a:effectLst/>
            </c:spPr>
            <c:txPr>
              <a:bodyPr rot="0" spcFirstLastPara="1" vertOverflow="ellipsis" vert="horz" wrap="square" lIns="38100" tIns="19050" rIns="38100" bIns="19050" anchor="ctr" anchorCtr="1">
                <a:spAutoFit/>
              </a:bodyPr>
              <a:lstStyle/>
              <a:p>
                <a:pPr>
                  <a:defRPr sz="133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Sheet1!$A$2:$A$6</c:f>
              <c:strCache>
                <c:ptCount val="5"/>
                <c:pt idx="0">
                  <c:v>KSW2</c:v>
                </c:pt>
                <c:pt idx="1">
                  <c:v>Seed Chaining</c:v>
                </c:pt>
                <c:pt idx="2">
                  <c:v>Sorting Seeds</c:v>
                </c:pt>
                <c:pt idx="3">
                  <c:v>Collect Matching Seeds</c:v>
                </c:pt>
                <c:pt idx="4">
                  <c:v>Collect Minimizers</c:v>
                </c:pt>
              </c:strCache>
            </c:strRef>
          </c:cat>
          <c:val>
            <c:numRef>
              <c:f>Sheet1!$B$2:$B$6</c:f>
              <c:numCache>
                <c:formatCode>0%</c:formatCode>
                <c:ptCount val="5"/>
                <c:pt idx="0">
                  <c:v>0.46</c:v>
                </c:pt>
                <c:pt idx="1">
                  <c:v>0.16</c:v>
                </c:pt>
                <c:pt idx="2">
                  <c:v>0.28999999999999998</c:v>
                </c:pt>
                <c:pt idx="3">
                  <c:v>0.08</c:v>
                </c:pt>
                <c:pt idx="4">
                  <c:v>0.02</c:v>
                </c:pt>
              </c:numCache>
            </c:numRef>
          </c:val>
          <c:extLst>
            <c:ext xmlns:c16="http://schemas.microsoft.com/office/drawing/2014/chart" uri="{C3380CC4-5D6E-409C-BE32-E72D297353CC}">
              <c16:uniqueId val="{00000000-9DEE-F341-8ADF-1897A5A91B48}"/>
            </c:ext>
          </c:extLst>
        </c:ser>
        <c:dLbls>
          <c:showLegendKey val="0"/>
          <c:showVal val="0"/>
          <c:showCatName val="0"/>
          <c:showSerName val="0"/>
          <c:showPercent val="1"/>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11/5/2022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11/5/2022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paperpile.com/c/wVreq1/rcFV+Q29q"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pnas.org/content/85/8/2444.short"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(c) The seeds from each read sequence are extracted.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25</a:t>
            </a:fld>
            <a:endParaRPr lang="en-US"/>
          </a:p>
        </p:txBody>
      </p:sp>
    </p:spTree>
    <p:extLst>
      <p:ext uri="{BB962C8B-B14F-4D97-AF65-F5344CB8AC3E}">
        <p14:creationId xmlns:p14="http://schemas.microsoft.com/office/powerpoint/2010/main" val="43317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(d) The occurrences of each extracted seed in the reference genome are determined by querying the index database. In this example, the three seeds from the first read appear adjacent at locations 5, 7, and 9 in the reference genome. Two of the same seeds appear also adjacent at another two locations (12 and 16). Other non-adjacent locations are filtered out (marked with X) as they may not span a good match with the first read.</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26</a:t>
            </a:fld>
            <a:endParaRPr lang="en-US"/>
          </a:p>
        </p:txBody>
      </p:sp>
    </p:spTree>
    <p:extLst>
      <p:ext uri="{BB962C8B-B14F-4D97-AF65-F5344CB8AC3E}">
        <p14:creationId xmlns:p14="http://schemas.microsoft.com/office/powerpoint/2010/main" val="3263271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(e) The adjacent seeds are linked together to form a longer chain of seeds by examining the mismatches between the gaps. Pre-alignment filters can also be applied to quickly decide whether or not the computationally expensive DP calculation is needed.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28</a:t>
            </a:fld>
            <a:endParaRPr lang="en-US"/>
          </a:p>
        </p:txBody>
      </p:sp>
    </p:spTree>
    <p:extLst>
      <p:ext uri="{BB962C8B-B14F-4D97-AF65-F5344CB8AC3E}">
        <p14:creationId xmlns:p14="http://schemas.microsoft.com/office/powerpoint/2010/main" val="3588450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Calibri" panose="020F0502020204030204" pitchFamily="34" charset="0"/>
              </a:rPr>
              <a:t> (f) Once the pre-alignment filter accepts the alignment between a read and a region in the reference genome then DP-based (or non-DP based) verification algorithms are used to generate the alignment file (in BAM or SAM formats), which contains alignment information such as the exact number of differences, location of each difference, and their type.</a:t>
            </a:r>
            <a:endParaRPr lang="en-US" b="1">
              <a:effectLst/>
            </a:endParaRP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29</a:t>
            </a:fld>
            <a:endParaRPr lang="en-US"/>
          </a:p>
        </p:txBody>
      </p:sp>
    </p:spTree>
    <p:extLst>
      <p:ext uri="{BB962C8B-B14F-4D97-AF65-F5344CB8AC3E}">
        <p14:creationId xmlns:p14="http://schemas.microsoft.com/office/powerpoint/2010/main" val="40192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http://www.let.rug.nl/kleiweg/lev/</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88380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a:t>
            </a:r>
            <a:r>
              <a:rPr lang="en-US" baseline="0"/>
              <a:t> turned out the Hash Table based mappers solve the first 2 challenges pretty well. They guarantee to find all mappings with no more than e errors present.</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0427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03787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16018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38</a:t>
            </a:fld>
            <a:endParaRPr lang="en-US"/>
          </a:p>
        </p:txBody>
      </p:sp>
    </p:spTree>
    <p:extLst>
      <p:ext uri="{BB962C8B-B14F-4D97-AF65-F5344CB8AC3E}">
        <p14:creationId xmlns:p14="http://schemas.microsoft.com/office/powerpoint/2010/main" val="1818504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t>There are three main challenges.</a:t>
            </a:r>
            <a:endParaRPr lang="en-US" baseline="0"/>
          </a:p>
          <a:p>
            <a:endParaRPr lang="en-US" baseline="0"/>
          </a:p>
          <a:p>
            <a:r>
              <a:rPr lang="en-US" baseline="0"/>
              <a:t>First. The mapper needs to find many mappings for each read. Because the read is so short, they can map to multiple locations in the reference genome. How can we efficiently find all mappings of a read?</a:t>
            </a:r>
          </a:p>
          <a:p>
            <a:endParaRPr lang="en-US" baseline="0"/>
          </a:p>
          <a:p>
            <a:r>
              <a:rPr lang="en-US" baseline="0"/>
              <a:t>Second. The mapper needs to tolerate small variance or errors in each read. Since individuals are different, the subject’s DNA might slightly differs from the reference DNA, which can be mismatches, insertions or deletions of base pairs. How can we efficiently map each read with up to a number of e errors present?</a:t>
            </a:r>
          </a:p>
          <a:p>
            <a:endParaRPr lang="en-US" baseline="0"/>
          </a:p>
          <a:p>
            <a:r>
              <a:rPr lang="en-US" baseline="0"/>
              <a:t>Third. The mapper needs to map each read very fast. In another word, performance is important. Because the human DNA is 3.2 billion base-pairs long and each read is only hundreds of base-pairs long, there can be billions of reads subjected to mapping for an individual human. Current state of the art mappers take weeks to map a human’s DNA. So the question is, how can we design a much higher performance read mapper?</a:t>
            </a:r>
            <a:endParaRPr 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03969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a:solidFill>
                  <a:schemeClr val="tx1"/>
                </a:solidFill>
                <a:latin typeface="+mn-lt"/>
                <a:ea typeface="+mn-ea"/>
                <a:cs typeface="+mn-cs"/>
              </a:rPr>
              <a:t>Read mapping is a post processing procedure after DNA sequencing. It maps the data output from a DNA sequencer, which are many short DNA fragments, to a known reference genome, with some minor differences allowed.</a:t>
            </a:r>
          </a:p>
          <a:p>
            <a:endParaRPr lang="en-US" sz="1200" kern="1200" baseline="0">
              <a:solidFill>
                <a:schemeClr val="tx1"/>
              </a:solidFill>
              <a:latin typeface="+mn-lt"/>
              <a:ea typeface="+mn-ea"/>
              <a:cs typeface="+mn-cs"/>
            </a:endParaRPr>
          </a:p>
          <a:p>
            <a:r>
              <a:rPr lang="en-US" sz="1200" kern="1200" baseline="0">
                <a:solidFill>
                  <a:schemeClr val="tx1"/>
                </a:solidFill>
                <a:latin typeface="+mn-lt"/>
                <a:ea typeface="+mn-ea"/>
                <a:cs typeface="+mn-cs"/>
              </a:rPr>
              <a:t>To illustrate the problem better, let us take a closer look at the DNA itself. Logically, the DNA is a double stranded long string. In reality, within a cell they folded into a sphere in the nucleus like a ball of wool. Since it is very hard to disentangle the DNA at molecular level, to extract the information out, a sequencer cuts the mass into many short DNA pieces which are called reads.</a:t>
            </a:r>
          </a:p>
          <a:p>
            <a:endParaRPr lang="en-US" sz="1200" kern="1200" baseline="0">
              <a:solidFill>
                <a:schemeClr val="tx1"/>
              </a:solidFill>
              <a:latin typeface="+mn-lt"/>
              <a:ea typeface="+mn-ea"/>
              <a:cs typeface="+mn-cs"/>
            </a:endParaRPr>
          </a:p>
          <a:p>
            <a:r>
              <a:rPr lang="en-US" sz="1200" kern="1200">
                <a:solidFill>
                  <a:schemeClr val="tx1"/>
                </a:solidFill>
                <a:latin typeface="+mn-lt"/>
                <a:ea typeface="+mn-ea"/>
                <a:cs typeface="+mn-cs"/>
              </a:rPr>
              <a:t>A mapper’s</a:t>
            </a:r>
            <a:r>
              <a:rPr lang="en-US" sz="1200" kern="1200" baseline="0">
                <a:solidFill>
                  <a:schemeClr val="tx1"/>
                </a:solidFill>
                <a:latin typeface="+mn-lt"/>
                <a:ea typeface="+mn-ea"/>
                <a:cs typeface="+mn-cs"/>
              </a:rPr>
              <a:t> job is to find where these DNA short reads are most likely to be originally placed so that later we can assemble them in the correct order to restore the original DNA.</a:t>
            </a:r>
          </a:p>
          <a:p>
            <a:endParaRPr lang="en-US"/>
          </a:p>
          <a:p>
            <a:r>
              <a:rPr lang="en-US"/>
              <a:t>Mapping these short reads,</a:t>
            </a:r>
            <a:r>
              <a:rPr lang="en-US" baseline="0"/>
              <a:t> up to billions of them</a:t>
            </a:r>
            <a:r>
              <a:rPr lang="en-US"/>
              <a:t>,</a:t>
            </a:r>
            <a:r>
              <a:rPr lang="en-US" baseline="0"/>
              <a:t> with each one being 50 to 300 base-pairs long, to the reference genome is challenging.</a:t>
            </a:r>
            <a:endParaRPr lang="en-US" sz="12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02707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a3d8cb10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ga3d8cb10f7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552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rgbClr val="FF0000"/>
                </a:solidFill>
              </a:rPr>
              <a:t>a consensus reference represents </a:t>
            </a:r>
            <a:r>
              <a:rPr lang="en-US" sz="1200" b="0" i="0" kern="1200">
                <a:solidFill>
                  <a:schemeClr val="tx1"/>
                </a:solidFill>
                <a:effectLst/>
                <a:latin typeface="+mn-lt"/>
                <a:ea typeface="+mn-ea"/>
                <a:cs typeface="+mn-cs"/>
              </a:rPr>
              <a:t>the most common nucleotide at each position.</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46</a:t>
            </a:fld>
            <a:endParaRPr lang="en-US"/>
          </a:p>
        </p:txBody>
      </p:sp>
    </p:spTree>
    <p:extLst>
      <p:ext uri="{BB962C8B-B14F-4D97-AF65-F5344CB8AC3E}">
        <p14:creationId xmlns:p14="http://schemas.microsoft.com/office/powerpoint/2010/main" val="35203930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dirty="0">
                <a:latin typeface="Calibri" panose="020F0502020204030204" pitchFamily="34" charset="0"/>
              </a:rPr>
              <a:t>12.48</a:t>
            </a:r>
          </a:p>
          <a:p>
            <a:pPr algn="ctr"/>
            <a:r>
              <a:rPr lang="en-US" sz="1200" dirty="0">
                <a:latin typeface="Calibri" panose="020F0502020204030204" pitchFamily="34" charset="0"/>
              </a:rPr>
              <a:t>5.2 CPU hours</a:t>
            </a:r>
          </a:p>
          <a:p>
            <a:pPr algn="ctr"/>
            <a:r>
              <a:rPr lang="en-US" sz="1200" dirty="0">
                <a:latin typeface="Calibri" panose="020F0502020204030204" pitchFamily="34" charset="0"/>
              </a:rPr>
              <a:t>144x</a:t>
            </a:r>
          </a:p>
          <a:p>
            <a:pPr algn="ctr"/>
            <a:r>
              <a:rPr lang="en-US" sz="1200" dirty="0">
                <a:latin typeface="Calibri" panose="020F0502020204030204" pitchFamily="34" charset="0"/>
              </a:rPr>
              <a:t>60 CPU hours</a:t>
            </a:r>
          </a:p>
          <a:p>
            <a:pPr algn="ctr"/>
            <a:endParaRPr lang="en-US" sz="1200" dirty="0">
              <a:latin typeface="Calibri" panose="020F0502020204030204" pitchFamily="34" charset="0"/>
            </a:endParaRPr>
          </a:p>
          <a:p>
            <a:pPr algn="ctr"/>
            <a:r>
              <a:rPr lang="en-US" sz="1200" dirty="0">
                <a:latin typeface="Calibri" panose="020F0502020204030204" pitchFamily="34" charset="0"/>
                <a:sym typeface="Wingdings" panose="05000000000000000000" pitchFamily="2" charset="2"/>
              </a:rPr>
              <a:t>BWA-MEM</a:t>
            </a:r>
          </a:p>
          <a:p>
            <a:pPr algn="ctr"/>
            <a:r>
              <a:rPr lang="en-US" dirty="0">
                <a:sym typeface="Wingdings" panose="05000000000000000000" pitchFamily="2" charset="2"/>
              </a:rPr>
              <a:t>25 minutes</a:t>
            </a:r>
          </a:p>
          <a:p>
            <a:pPr algn="ctr"/>
            <a:r>
              <a:rPr lang="en-US" dirty="0"/>
              <a:t>Illumine </a:t>
            </a:r>
            <a:r>
              <a:rPr lang="en-US" dirty="0" err="1"/>
              <a:t>HiSeq</a:t>
            </a:r>
            <a:r>
              <a:rPr lang="en-US" dirty="0"/>
              <a:t> X10</a:t>
            </a:r>
            <a:endParaRPr lang="en-US" dirty="0">
              <a:sym typeface="Wingdings" panose="05000000000000000000" pitchFamily="2" charset="2"/>
            </a:endParaRPr>
          </a:p>
          <a:p>
            <a:pPr algn="ctr"/>
            <a:endParaRPr lang="en-US" dirty="0">
              <a:sym typeface="Wingdings" panose="05000000000000000000" pitchFamily="2" charset="2"/>
            </a:endParaRPr>
          </a:p>
          <a:p>
            <a:pPr algn="ctr"/>
            <a:r>
              <a:rPr lang="en-US" dirty="0">
                <a:sym typeface="Wingdings" panose="05000000000000000000" pitchFamily="2" charset="2"/>
              </a:rPr>
              <a:t>25 minutes</a:t>
            </a:r>
          </a:p>
          <a:p>
            <a:pPr algn="ctr"/>
            <a:r>
              <a:rPr lang="en-US" dirty="0">
                <a:sym typeface="Wingdings" panose="05000000000000000000" pitchFamily="2" charset="2"/>
              </a:rPr>
              <a:t>Nanopore </a:t>
            </a:r>
            <a:r>
              <a:rPr lang="en-US" dirty="0" err="1">
                <a:sym typeface="Wingdings" panose="05000000000000000000" pitchFamily="2" charset="2"/>
              </a:rPr>
              <a:t>MinION</a:t>
            </a:r>
            <a:endParaRPr lang="en-US" dirty="0">
              <a:sym typeface="Wingdings" panose="05000000000000000000" pitchFamily="2" charset="2"/>
            </a:endParaRPr>
          </a:p>
          <a:p>
            <a:pPr algn="ctr"/>
            <a:endParaRPr lang="en-US" dirty="0">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Short reads generated in a day using today’s HTS machines (e.g., Illumine </a:t>
            </a:r>
            <a:r>
              <a:rPr lang="en-US" dirty="0" err="1"/>
              <a:t>HiSeq</a:t>
            </a:r>
            <a:r>
              <a:rPr lang="en-US" dirty="0"/>
              <a:t> X10) can be mapped to the human reference genome using BWA-MEM [36], a popular and widely-used read mapper, in 12.5 CPU (central processing unit) days when running on a single core [66, 67]. BWA-MEM also takes about 2.5 CPU days to map long reads that are generated in 25 minutes using today’s Nanopore </a:t>
            </a:r>
            <a:r>
              <a:rPr lang="en-US" dirty="0" err="1"/>
              <a:t>MinION</a:t>
            </a:r>
            <a:r>
              <a:rPr lang="en-US" dirty="0"/>
              <a:t> sequencer [68]</a:t>
            </a:r>
          </a:p>
          <a:p>
            <a:pPr algn="ctr"/>
            <a:endParaRPr lang="en-US" dirty="0"/>
          </a:p>
          <a:p>
            <a:pPr algn="ctr"/>
            <a:endParaRPr lang="en-US" sz="1200" dirty="0">
              <a:latin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85616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Slide Image Placeholder 1">
            <a:extLst>
              <a:ext uri="{FF2B5EF4-FFF2-40B4-BE49-F238E27FC236}">
                <a16:creationId xmlns:a16="http://schemas.microsoft.com/office/drawing/2014/main" id="{055C8EDD-2823-8A4E-9461-88742074E0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9618" name="Notes Placeholder 2">
            <a:extLst>
              <a:ext uri="{FF2B5EF4-FFF2-40B4-BE49-F238E27FC236}">
                <a16:creationId xmlns:a16="http://schemas.microsoft.com/office/drawing/2014/main" id="{11C4D3C4-2092-3547-B96B-3AD33F1F1F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kern="0" dirty="0"/>
              <a:t>Today’s computing systems follow von Neumann model where the CPU can access data stored in an 0ff-chip memory only through power-hungry buses.</a:t>
            </a:r>
          </a:p>
          <a:p>
            <a:endParaRPr lang="en-US" kern="0" dirty="0"/>
          </a:p>
          <a:p>
            <a:endParaRPr lang="en-US" kern="0" dirty="0"/>
          </a:p>
          <a:p>
            <a:r>
              <a:rPr lang="en-US" kern="0" dirty="0"/>
              <a:t>We call this model a processor-centric.</a:t>
            </a:r>
          </a:p>
          <a:p>
            <a:endParaRPr lang="en-US" kern="0" dirty="0"/>
          </a:p>
          <a:p>
            <a:endParaRPr lang="en-US" kern="0" dirty="0"/>
          </a:p>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
        <p:nvSpPr>
          <p:cNvPr id="239619" name="Slide Number Placeholder 3">
            <a:extLst>
              <a:ext uri="{FF2B5EF4-FFF2-40B4-BE49-F238E27FC236}">
                <a16:creationId xmlns:a16="http://schemas.microsoft.com/office/drawing/2014/main" id="{DA9BB6DC-695F-9746-8388-5185C82B33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A589B8F-8284-5342-A6CB-9374EC482CF1}" type="slidenum">
              <a:rPr lang="en-US" altLang="en-US" smtClean="0">
                <a:solidFill>
                  <a:srgbClr val="000000"/>
                </a:solidFill>
                <a:latin typeface="Arial" panose="020B0604020202020204" pitchFamily="34" charset="0"/>
              </a:rPr>
              <a:pPr>
                <a:spcBef>
                  <a:spcPct val="0"/>
                </a:spcBef>
              </a:pPr>
              <a:t>52</a:t>
            </a:fld>
            <a:endParaRPr lang="en-US" altLang="en-US">
              <a:solidFill>
                <a:srgbClr val="000000"/>
              </a:solidFill>
              <a:latin typeface="Arial" panose="020B0604020202020204" pitchFamily="34" charset="0"/>
            </a:endParaRPr>
          </a:p>
        </p:txBody>
      </p:sp>
    </p:spTree>
    <p:extLst>
      <p:ext uri="{BB962C8B-B14F-4D97-AF65-F5344CB8AC3E}">
        <p14:creationId xmlns:p14="http://schemas.microsoft.com/office/powerpoint/2010/main" val="279456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generates a large amount of data movement between the CPU and main memory. The CPU accesses off-chip main memory through a pin-limited bus known as the memory channel, and a high amount of data movement across the memory channel is extremely costly in terms of both execution time and energy</a:t>
            </a:r>
          </a:p>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54</a:t>
            </a:fld>
            <a:endParaRPr lang="en-US"/>
          </a:p>
        </p:txBody>
      </p:sp>
    </p:spTree>
    <p:extLst>
      <p:ext uri="{BB962C8B-B14F-4D97-AF65-F5344CB8AC3E}">
        <p14:creationId xmlns:p14="http://schemas.microsoft.com/office/powerpoint/2010/main" val="884060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55</a:t>
            </a:fld>
            <a:endParaRPr lang="en-US"/>
          </a:p>
        </p:txBody>
      </p:sp>
    </p:spTree>
    <p:extLst>
      <p:ext uri="{BB962C8B-B14F-4D97-AF65-F5344CB8AC3E}">
        <p14:creationId xmlns:p14="http://schemas.microsoft.com/office/powerpoint/2010/main" val="3337279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Read alignment follows the basic dynamic-programming doctrine which runs in a quadratic time.</a:t>
            </a:r>
          </a:p>
          <a:p>
            <a:r>
              <a:rPr lang="en-US"/>
              <a:t>2- Data dependencies between the entries limits the parallelism. Each cell depends or three</a:t>
            </a:r>
            <a:r>
              <a:rPr lang="en-US" baseline="0"/>
              <a:t> pre-computed cells (immediate left, upper, and upper-left cells). Thus, we can compute the vectors one after another but not in parallel. Left-to-right, or top-to-bottom, anti-diagonal. </a:t>
            </a:r>
          </a:p>
          <a:p>
            <a:r>
              <a:rPr lang="en-US" baseline="0"/>
              <a:t>3- We can solve a significant amount of time, If we can find a way to detect the incorrect mappings with cheap heuristics, much cheaper than computing the alignment.</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192919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Read alignment follows the basic dynamic-programming doctrine which runs in a quadratic time.</a:t>
            </a:r>
          </a:p>
          <a:p>
            <a:r>
              <a:rPr lang="en-US"/>
              <a:t>2- Data dependencies between the entries limits the parallelism. Each cell depends or three</a:t>
            </a:r>
            <a:r>
              <a:rPr lang="en-US" baseline="0"/>
              <a:t> pre-computed cells (immediate left, upper, and upper-left cells). Thus, we can compute the vectors one after another but not in parallel. Left-to-right, or top-to-bottom, anti-diagonal. </a:t>
            </a:r>
          </a:p>
          <a:p>
            <a:r>
              <a:rPr lang="en-US" baseline="0"/>
              <a:t>3- We can solve a significant amount of time, If we can find a way to detect the incorrect mappings with cheap heuristics, much cheaper than computing the alignment.</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4586520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also observe that an overwhelming majority of the candidate locations have high dissimilarity with a</a:t>
            </a:r>
            <a:r>
              <a:rPr lang="en-US" baseline="0"/>
              <a:t> given read, which leads to waste the time verifying these locations.</a:t>
            </a:r>
          </a:p>
          <a:p>
            <a:endParaRPr lang="en-US"/>
          </a:p>
          <a:p>
            <a:endParaRPr lang="en-US"/>
          </a:p>
          <a:p>
            <a:r>
              <a:rPr lang="en-US"/>
              <a:t>H. Cheng</a:t>
            </a:r>
            <a:r>
              <a:rPr lang="en-US" i="1"/>
              <a:t>, et al.</a:t>
            </a:r>
            <a:r>
              <a:rPr lang="en-US"/>
              <a:t>, "</a:t>
            </a:r>
            <a:r>
              <a:rPr lang="en-US" err="1"/>
              <a:t>BitMapper</a:t>
            </a:r>
            <a:r>
              <a:rPr lang="en-US"/>
              <a:t>: an efficient all-mapper based on bit-vector computing," </a:t>
            </a:r>
            <a:r>
              <a:rPr lang="en-US" i="1"/>
              <a:t>BMC bioinformatics, </a:t>
            </a:r>
            <a:r>
              <a:rPr lang="en-US"/>
              <a:t>vol. 16, p. 1, 2015.</a:t>
            </a:r>
          </a:p>
          <a:p>
            <a:r>
              <a:rPr lang="en-US"/>
              <a:t>H. Xin</a:t>
            </a:r>
            <a:r>
              <a:rPr lang="en-US" i="1"/>
              <a:t>, et al.</a:t>
            </a:r>
            <a:r>
              <a:rPr lang="en-US"/>
              <a:t>, "Accelerating read mapping with </a:t>
            </a:r>
            <a:r>
              <a:rPr lang="en-US" err="1"/>
              <a:t>FastHASH</a:t>
            </a:r>
            <a:r>
              <a:rPr lang="en-US"/>
              <a:t>," </a:t>
            </a:r>
            <a:r>
              <a:rPr lang="en-US" i="1"/>
              <a:t>BMC genomics, </a:t>
            </a:r>
            <a:r>
              <a:rPr lang="en-US"/>
              <a:t>vol. 14, p. S13, 2013.</a:t>
            </a:r>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3836357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the end of Moore’s Law, we need to find alternative approaches for improving computers.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still have a large room of improvement at the top of the stack!</a:t>
            </a:r>
          </a:p>
        </p:txBody>
      </p:sp>
      <p:sp>
        <p:nvSpPr>
          <p:cNvPr id="4" name="Slide Number Placeholder 3"/>
          <p:cNvSpPr>
            <a:spLocks noGrp="1"/>
          </p:cNvSpPr>
          <p:nvPr>
            <p:ph type="sldNum" sz="quarter" idx="5"/>
          </p:nvPr>
        </p:nvSpPr>
        <p:spPr/>
        <p:txBody>
          <a:bodyPr/>
          <a:lstStyle/>
          <a:p>
            <a:fld id="{AB959945-7217-484B-8E74-88DC87A74BB0}" type="slidenum">
              <a:rPr lang="en-US" smtClean="0"/>
              <a:pPr/>
              <a:t>60</a:t>
            </a:fld>
            <a:endParaRPr lang="en-US"/>
          </a:p>
        </p:txBody>
      </p:sp>
    </p:spTree>
    <p:extLst>
      <p:ext uri="{BB962C8B-B14F-4D97-AF65-F5344CB8AC3E}">
        <p14:creationId xmlns:p14="http://schemas.microsoft.com/office/powerpoint/2010/main" val="70685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Rhinoceros</a:t>
            </a:r>
          </a:p>
        </p:txBody>
      </p:sp>
      <p:sp>
        <p:nvSpPr>
          <p:cNvPr id="4" name="Slide Number Placeholder 3"/>
          <p:cNvSpPr>
            <a:spLocks noGrp="1"/>
          </p:cNvSpPr>
          <p:nvPr>
            <p:ph type="sldNum" sz="quarter" idx="5"/>
          </p:nvPr>
        </p:nvSpPr>
        <p:spPr/>
        <p:txBody>
          <a:bodyPr/>
          <a:lstStyle/>
          <a:p>
            <a:fld id="{AB959945-7217-484B-8E74-88DC87A74BB0}" type="slidenum">
              <a:rPr lang="en-US" smtClean="0"/>
              <a:pPr/>
              <a:t>6</a:t>
            </a:fld>
            <a:endParaRPr lang="en-US"/>
          </a:p>
        </p:txBody>
      </p:sp>
    </p:spTree>
    <p:extLst>
      <p:ext uri="{BB962C8B-B14F-4D97-AF65-F5344CB8AC3E}">
        <p14:creationId xmlns:p14="http://schemas.microsoft.com/office/powerpoint/2010/main" val="26383428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Another approach to improve compute performance is to apply software optimization and hardware-aware optimization.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Consider the simple problem of multiplying two 4096-by-4096 matrices.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 naive implementation in Python would be executed in 7 hours, where a vectorized implementation on AVX would take less than a second!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That is a substantial gain!</a:t>
            </a:r>
            <a:endParaRPr lang="en-US" dirty="0"/>
          </a:p>
        </p:txBody>
      </p:sp>
      <p:sp>
        <p:nvSpPr>
          <p:cNvPr id="4" name="Slide Number Placeholder 3"/>
          <p:cNvSpPr>
            <a:spLocks noGrp="1"/>
          </p:cNvSpPr>
          <p:nvPr>
            <p:ph type="sldNum" sz="quarter" idx="5"/>
          </p:nvPr>
        </p:nvSpPr>
        <p:spPr/>
        <p:txBody>
          <a:bodyPr/>
          <a:lstStyle/>
          <a:p>
            <a:fld id="{AB959945-7217-484B-8E74-88DC87A74BB0}" type="slidenum">
              <a:rPr lang="en-US" smtClean="0"/>
              <a:pPr/>
              <a:t>61</a:t>
            </a:fld>
            <a:endParaRPr lang="en-US"/>
          </a:p>
        </p:txBody>
      </p:sp>
    </p:spTree>
    <p:extLst>
      <p:ext uri="{BB962C8B-B14F-4D97-AF65-F5344CB8AC3E}">
        <p14:creationId xmlns:p14="http://schemas.microsoft.com/office/powerpoint/2010/main" val="8986427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63</a:t>
            </a:fld>
            <a:endParaRPr lang="en-US"/>
          </a:p>
        </p:txBody>
      </p:sp>
    </p:spTree>
    <p:extLst>
      <p:ext uri="{BB962C8B-B14F-4D97-AF65-F5344CB8AC3E}">
        <p14:creationId xmlns:p14="http://schemas.microsoft.com/office/powerpoint/2010/main" val="3997875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66</a:t>
            </a:fld>
            <a:endParaRPr lang="en-US"/>
          </a:p>
        </p:txBody>
      </p:sp>
    </p:spTree>
    <p:extLst>
      <p:ext uri="{BB962C8B-B14F-4D97-AF65-F5344CB8AC3E}">
        <p14:creationId xmlns:p14="http://schemas.microsoft.com/office/powerpoint/2010/main" val="712044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77</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96090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The 13-year long human project is the starting of the genomic era! It opened the door to remarkable biomedical discoveries by providing the first complete human genome sequence. It cost 3 billion dollars to read the entire sequence.</a:t>
            </a:r>
            <a:br>
              <a:rPr lang="en-US"/>
            </a:b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3140237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bg1">
                    <a:lumMod val="50000"/>
                  </a:schemeClr>
                </a:solidFill>
              </a:rPr>
              <a:t>Phi x174 is a virus that Infects E. Coli bacteria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222222"/>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a:solidFill>
                  <a:schemeClr val="tx1"/>
                </a:solidFill>
                <a:effectLst/>
                <a:latin typeface="+mn-lt"/>
                <a:ea typeface="+mn-ea"/>
                <a:cs typeface="+mn-cs"/>
              </a:rPr>
              <a:t>You may be exposed to E. coli from contaminated water or food — especially raw vegetables and undercooked ground beef.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222222"/>
              </a:solidFill>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222222"/>
                </a:solidFill>
                <a:latin typeface="arial" panose="020B0604020202020204" pitchFamily="34" charset="0"/>
              </a:rPr>
              <a:t>Paris Japonica</a:t>
            </a:r>
            <a:r>
              <a:rPr lang="en-US">
                <a:solidFill>
                  <a:srgbClr val="222222"/>
                </a:solidFill>
                <a:latin typeface="arial" panose="020B0604020202020204" pitchFamily="34" charset="0"/>
              </a:rPr>
              <a:t> : A rare Japanese flower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222222"/>
                </a:solidFill>
                <a:latin typeface="arial" panose="020B0604020202020204" pitchFamily="34" charset="0"/>
              </a:rPr>
              <a:t>============================</a:t>
            </a:r>
          </a:p>
          <a:p>
            <a:r>
              <a:rPr lang="en-US" sz="1200" b="0" i="0" u="none" strike="noStrike" kern="1200" baseline="0">
                <a:solidFill>
                  <a:schemeClr val="tx1"/>
                </a:solidFill>
                <a:latin typeface="+mn-lt"/>
                <a:ea typeface="+mn-ea"/>
                <a:cs typeface="+mn-cs"/>
              </a:rPr>
              <a:t>Phi is 600K time smaller than the genome of human	</a:t>
            </a:r>
          </a:p>
          <a:p>
            <a:r>
              <a:rPr lang="en-US" sz="1200" b="0" i="0" u="none" strike="noStrike" kern="1200" baseline="0">
                <a:solidFill>
                  <a:schemeClr val="tx1"/>
                </a:solidFill>
                <a:latin typeface="+mn-lt"/>
                <a:ea typeface="+mn-ea"/>
                <a:cs typeface="+mn-cs"/>
              </a:rPr>
              <a:t>E coli is ~600 time smaller than the human genome</a:t>
            </a:r>
          </a:p>
          <a:p>
            <a:r>
              <a:rPr lang="en-US" sz="1200" b="0" i="0" u="none" strike="noStrike" kern="1200" baseline="0">
                <a:solidFill>
                  <a:schemeClr val="tx1"/>
                </a:solidFill>
                <a:latin typeface="+mn-lt"/>
                <a:ea typeface="+mn-ea"/>
                <a:cs typeface="+mn-cs"/>
              </a:rPr>
              <a:t>Onion has a genome that is 5x larger than that of human</a:t>
            </a:r>
          </a:p>
          <a:p>
            <a:r>
              <a:rPr lang="en-US" sz="1200" b="0" i="0" u="none" strike="noStrike" kern="1200" baseline="0">
                <a:solidFill>
                  <a:schemeClr val="tx1"/>
                </a:solidFill>
                <a:latin typeface="+mn-lt"/>
                <a:ea typeface="+mn-ea"/>
                <a:cs typeface="+mn-cs"/>
              </a:rPr>
              <a:t>Paris japonica’s genome is 46x larger than the human genome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10</a:t>
            </a:fld>
            <a:endParaRPr lang="en-US"/>
          </a:p>
        </p:txBody>
      </p:sp>
    </p:spTree>
    <p:extLst>
      <p:ext uri="{BB962C8B-B14F-4D97-AF65-F5344CB8AC3E}">
        <p14:creationId xmlns:p14="http://schemas.microsoft.com/office/powerpoint/2010/main" val="3169666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17</a:t>
            </a:fld>
            <a:endParaRPr lang="en-US"/>
          </a:p>
        </p:txBody>
      </p:sp>
    </p:spTree>
    <p:extLst>
      <p:ext uri="{BB962C8B-B14F-4D97-AF65-F5344CB8AC3E}">
        <p14:creationId xmlns:p14="http://schemas.microsoft.com/office/powerpoint/2010/main" val="286670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Hashing is also the most popular individual indexing method for aligners that can handle DNA-</a:t>
            </a:r>
            <a:r>
              <a:rPr lang="en-US" sz="1200" b="0" i="0" u="none" strike="noStrike" kern="1200" err="1">
                <a:solidFill>
                  <a:schemeClr val="tx1"/>
                </a:solidFill>
                <a:effectLst/>
                <a:latin typeface="+mn-lt"/>
                <a:ea typeface="+mn-ea"/>
                <a:cs typeface="+mn-cs"/>
              </a:rPr>
              <a:t>Seq</a:t>
            </a:r>
            <a:r>
              <a:rPr lang="en-US" sz="1200" b="0" i="0" u="none" strike="noStrike" kern="1200">
                <a:solidFill>
                  <a:schemeClr val="tx1"/>
                </a:solidFill>
                <a:effectLst/>
                <a:latin typeface="+mn-lt"/>
                <a:ea typeface="+mn-ea"/>
                <a:cs typeface="+mn-cs"/>
              </a:rPr>
              <a:t> data, accounting for 68.3% of the surveyed read aligner tools. Hash table indexing was first used in 1988 by FASTA</a:t>
            </a:r>
            <a:r>
              <a:rPr lang="en-US" sz="1200" b="0" i="0" u="none" strike="noStrike" kern="1200" baseline="30000">
                <a:solidFill>
                  <a:schemeClr val="tx1"/>
                </a:solidFill>
                <a:effectLst/>
                <a:latin typeface="+mn-lt"/>
                <a:ea typeface="+mn-ea"/>
                <a:cs typeface="+mn-cs"/>
                <a:hlinkClick r:id="rId3"/>
              </a:rPr>
              <a:t>45,46</a:t>
            </a:r>
            <a:r>
              <a:rPr lang="en-US" sz="1200" b="0" i="0" u="none" strike="noStrike" kern="1200">
                <a:solidFill>
                  <a:schemeClr val="tx1"/>
                </a:solidFill>
                <a:effectLst/>
                <a:latin typeface="+mn-lt"/>
                <a:ea typeface="+mn-ea"/>
                <a:cs typeface="+mn-cs"/>
              </a:rPr>
              <a:t> </a:t>
            </a:r>
          </a:p>
          <a:p>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Pearson+, “</a:t>
            </a:r>
            <a:r>
              <a:rPr lang="en-US" sz="1200">
                <a:hlinkClick r:id="rId4"/>
              </a:rPr>
              <a:t>Improved tools for biological sequence comparison</a:t>
            </a:r>
            <a:r>
              <a:rPr lang="en-US" sz="1200"/>
              <a:t>”, </a:t>
            </a:r>
            <a:r>
              <a:rPr lang="en-US" sz="1200" i="1"/>
              <a:t>Proceedings of the National Academy of Sciences, </a:t>
            </a:r>
            <a:r>
              <a:rPr lang="en-US" sz="1200"/>
              <a:t>1988</a:t>
            </a: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20</a:t>
            </a:fld>
            <a:endParaRPr lang="en-US"/>
          </a:p>
        </p:txBody>
      </p:sp>
    </p:spTree>
    <p:extLst>
      <p:ext uri="{BB962C8B-B14F-4D97-AF65-F5344CB8AC3E}">
        <p14:creationId xmlns:p14="http://schemas.microsoft.com/office/powerpoint/2010/main" val="4577972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latin typeface="Calibri" panose="020F0502020204030204" pitchFamily="34" charset="0"/>
              </a:rPr>
              <a:t>The seeds from the reference genome sequence are extracted. (b) Each extracted seed and all its occurrence locations in the reference genome are stored using the data structure of choice (suffix tree and hash table are presented as an example). Common prefixes of the seeds are stored once in the branches of the suffix tree, while the hash table stores each seed individually.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21</a:t>
            </a:fld>
            <a:endParaRPr lang="en-US"/>
          </a:p>
        </p:txBody>
      </p:sp>
    </p:spTree>
    <p:extLst>
      <p:ext uri="{BB962C8B-B14F-4D97-AF65-F5344CB8AC3E}">
        <p14:creationId xmlns:p14="http://schemas.microsoft.com/office/powerpoint/2010/main" val="1771322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a:solidFill>
                  <a:schemeClr val="tx1"/>
                </a:solidFill>
                <a:effectLst/>
                <a:latin typeface="+mn-lt"/>
                <a:ea typeface="+mn-ea"/>
                <a:cs typeface="+mn-cs"/>
              </a:rPr>
              <a:t>Tools are grouped based on the type of algorithm used for genome indexing. Tools are ordered from oldest (</a:t>
            </a:r>
            <a:r>
              <a:rPr lang="en-US" sz="1200" b="0" i="0" u="none" strike="noStrike" kern="1200" err="1">
                <a:solidFill>
                  <a:schemeClr val="tx1"/>
                </a:solidFill>
                <a:effectLst/>
                <a:latin typeface="+mn-lt"/>
                <a:ea typeface="+mn-ea"/>
                <a:cs typeface="+mn-cs"/>
              </a:rPr>
              <a:t>segemehl</a:t>
            </a:r>
            <a:r>
              <a:rPr lang="en-US" sz="1200" b="0" i="0" u="none" strike="noStrike" kern="1200">
                <a:solidFill>
                  <a:schemeClr val="tx1"/>
                </a:solidFill>
                <a:effectLst/>
                <a:latin typeface="+mn-lt"/>
                <a:ea typeface="+mn-ea"/>
                <a:cs typeface="+mn-cs"/>
              </a:rPr>
              <a:t>, 2009) to newest (HISAT2, 2019). (a) CPU time (b) RAM.</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23</a:t>
            </a:fld>
            <a:endParaRPr lang="en-US"/>
          </a:p>
        </p:txBody>
      </p:sp>
    </p:spTree>
    <p:extLst>
      <p:ext uri="{BB962C8B-B14F-4D97-AF65-F5344CB8AC3E}">
        <p14:creationId xmlns:p14="http://schemas.microsoft.com/office/powerpoint/2010/main" val="805782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ncbi.nlm.nih.gov/sra/ERR240727"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7.tiff"/></Relationships>
</file>

<file path=ppt/slides/_rels/slide1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www.nature.com/ng/journal/vaop/ncurrent/full/ng.437.html" TargetMode="External"/><Relationship Id="rId5" Type="http://schemas.openxmlformats.org/officeDocument/2006/relationships/hyperlink" Target="https://github.com/BilkentCompGen/mrfast" TargetMode="External"/><Relationship Id="rId4" Type="http://schemas.openxmlformats.org/officeDocument/2006/relationships/image" Target="../media/image33.tiff"/></Relationships>
</file>

<file path=ppt/slides/_rels/slide33.xml.rels><?xml version="1.0" encoding="UTF-8" standalone="yes"?>
<Relationships xmlns="http://schemas.openxmlformats.org/package/2006/relationships"><Relationship Id="rId3" Type="http://schemas.openxmlformats.org/officeDocument/2006/relationships/hyperlink" Target="https://arxiv.org/abs/2003.00110"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tiff"/><Relationship Id="rId1" Type="http://schemas.openxmlformats.org/officeDocument/2006/relationships/slideLayout" Target="../slideLayouts/slideLayout2.xml"/><Relationship Id="rId4" Type="http://schemas.openxmlformats.org/officeDocument/2006/relationships/hyperlink" Target="https://arxiv.org/abs/2003.00110"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hyperlink" Target="https://genomebiology.biomedcentral.com/articles/10.1186/s13059-020-02159-0#MOESM1" TargetMode="External"/><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hyperlink" Target="https://github.com/nlapier2/Metalign" TargetMode="External"/><Relationship Id="rId4" Type="http://schemas.openxmlformats.org/officeDocument/2006/relationships/hyperlink" Target="https://www.youtube.com/watch?v=dh3RHrkbaZ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github.com/CAMI-challenge/second_challenge_evaluation" TargetMode="External"/><Relationship Id="rId2" Type="http://schemas.openxmlformats.org/officeDocument/2006/relationships/hyperlink" Target="https://www.biorxiv.org/content/10.1101/2021.07.12.451567v1.abstract" TargetMode="Externa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hyperlink" Target="https://github.com/smangul1/MiCoP" TargetMode="External"/><Relationship Id="rId2" Type="http://schemas.openxmlformats.org/officeDocument/2006/relationships/hyperlink" Target="https://bmcgenomics.biomedcentral.com/articles/10.1186/s12864-019-5699-9"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hyperlink" Target="https://www.pacb.com/smrt-science/smrt-sequencing/hifi-reads-for-highly-accurate-long-read-sequencing/" TargetMode="External"/><Relationship Id="rId1" Type="http://schemas.openxmlformats.org/officeDocument/2006/relationships/slideLayout" Target="../slideLayouts/slideLayout6.xml"/><Relationship Id="rId6" Type="http://schemas.microsoft.com/office/2007/relationships/hdphoto" Target="../media/hdphoto1.wdp"/><Relationship Id="rId5" Type="http://schemas.openxmlformats.org/officeDocument/2006/relationships/image" Target="../media/image44.png"/><Relationship Id="rId10" Type="http://schemas.openxmlformats.org/officeDocument/2006/relationships/image" Target="../media/image6.png"/><Relationship Id="rId4" Type="http://schemas.openxmlformats.org/officeDocument/2006/relationships/image" Target="../media/image43.png"/><Relationship Id="rId9" Type="http://schemas.microsoft.com/office/2007/relationships/hdphoto" Target="../media/hdphoto2.wdp"/></Relationships>
</file>

<file path=ppt/slides/_rels/slide45.xml.rels><?xml version="1.0" encoding="UTF-8" standalone="yes"?>
<Relationships xmlns="http://schemas.openxmlformats.org/package/2006/relationships"><Relationship Id="rId3" Type="http://schemas.openxmlformats.org/officeDocument/2006/relationships/hyperlink" Target="https://www.nature.com/articles/s41588-018-0273-y" TargetMode="External"/><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genomebiology.biomedcentral.com/articles/10.1186/s13059-019-1774-4" TargetMode="External"/></Relationships>
</file>

<file path=ppt/slides/_rels/slide4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hyperlink" Target="https://www.scirp.org/journal/paperinformation.aspx?paperid=74603"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6.xml"/><Relationship Id="rId6" Type="http://schemas.openxmlformats.org/officeDocument/2006/relationships/image" Target="../media/image55.tiff"/><Relationship Id="rId5" Type="http://schemas.openxmlformats.org/officeDocument/2006/relationships/image" Target="../media/image54.tiff"/><Relationship Id="rId4" Type="http://schemas.openxmlformats.org/officeDocument/2006/relationships/image" Target="../media/image53.jpeg"/></Relationships>
</file>

<file path=ppt/slides/_rels/slide5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9.tiff"/><Relationship Id="rId5" Type="http://schemas.openxmlformats.org/officeDocument/2006/relationships/image" Target="../media/image58.jpeg"/><Relationship Id="rId4" Type="http://schemas.openxmlformats.org/officeDocument/2006/relationships/image" Target="../media/image5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56.jpeg"/><Relationship Id="rId7" Type="http://schemas.openxmlformats.org/officeDocument/2006/relationships/image" Target="../media/image5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60.png"/><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arxiv.org/abs/1412.0348" TargetMode="External"/><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oleObject" Target="../embeddings/oleObject1.bin"/><Relationship Id="rId7" Type="http://schemas.microsoft.com/office/2007/relationships/hdphoto" Target="../media/hdphoto4.wdp"/><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microsoft.com/office/2007/relationships/hdphoto" Target="../media/hdphoto3.wdp"/><Relationship Id="rId11" Type="http://schemas.microsoft.com/office/2007/relationships/hdphoto" Target="../media/hdphoto7.wdp"/><Relationship Id="rId5" Type="http://schemas.openxmlformats.org/officeDocument/2006/relationships/image" Target="../media/image63.png"/><Relationship Id="rId10" Type="http://schemas.microsoft.com/office/2007/relationships/hdphoto" Target="../media/hdphoto6.wdp"/><Relationship Id="rId4" Type="http://schemas.openxmlformats.org/officeDocument/2006/relationships/image" Target="../media/image62.emf"/><Relationship Id="rId9"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hyperlink" Target="https://www.pacb.com/smrt-science/smrt-sequencing/hifi-reads-for-highly-accurate-long-read-sequencing/"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65.tif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https://science.sciencemag.org/content/368/6495/eaam9744" TargetMode="External"/><Relationship Id="rId4" Type="http://schemas.openxmlformats.org/officeDocument/2006/relationships/hyperlink" Target="https://www.youtube.com/watch?v=4eRCygdW--c"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66.tiff"/><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science.sciencemag.org/content/368/6495/eaam9744"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github.com/lh3/biofast" TargetMode="External"/><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53.jpeg"/><Relationship Id="rId2" Type="http://schemas.openxmlformats.org/officeDocument/2006/relationships/image" Target="../media/image56.jpeg"/><Relationship Id="rId1" Type="http://schemas.openxmlformats.org/officeDocument/2006/relationships/slideLayout" Target="../slideLayouts/slideLayout6.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60.png"/></Relationships>
</file>

<file path=ppt/slides/_rels/slide68.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6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s://arxiv.org/pdf/2008.00961.pdf"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70.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s://www.recomb2021.org/" TargetMode="External"/><Relationship Id="rId7" Type="http://schemas.openxmlformats.org/officeDocument/2006/relationships/image" Target="../media/image71.png"/><Relationship Id="rId2" Type="http://schemas.openxmlformats.org/officeDocument/2006/relationships/hyperlink" Target="https://www.youtube.com/watch?v=RzurItt3nNA"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df" TargetMode="External"/><Relationship Id="rId4"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ptx"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hyperlink" Target="https://people.inf.ethz.ch/omutlu/pub/AcceleratingGenomeAnalysis_ieeemicro20.pdf" TargetMode="External"/><Relationship Id="rId2" Type="http://schemas.openxmlformats.org/officeDocument/2006/relationships/image" Target="../media/image72.png"/><Relationship Id="rId1" Type="http://schemas.openxmlformats.org/officeDocument/2006/relationships/slideLayout" Target="../slideLayouts/slideLayout6.xml"/><Relationship Id="rId6" Type="http://schemas.openxmlformats.org/officeDocument/2006/relationships/hyperlink" Target="https://www.youtube.com/watch?v=r7sn41lH-4A" TargetMode="External"/><Relationship Id="rId5"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df" TargetMode="External"/><Relationship Id="rId4"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ptx" TargetMode="External"/></Relationships>
</file>

<file path=ppt/slides/_rels/slide73.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2.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s://arxiv.org/pdf/1910.09020.pdf"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6.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9.07692" TargetMode="External"/></Relationships>
</file>

<file path=ppt/slides/_rels/slide76.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6.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tiff"/><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biorxiv.org/content/10.1101/2021.05.26.445798v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ncbi.nlm.nih.gov/assembly/GCF_000001405.39" TargetMode="External"/><Relationship Id="rId2" Type="http://schemas.openxmlformats.org/officeDocument/2006/relationships/hyperlink" Target="https://www.ncbi.nlm.nih.gov/Taxonomy/Browser/wwwtax.cgi?mode=Info&amp;id=9606&amp;lvl=3&amp;lin=f&amp;keep=1&amp;srchmode=1&amp;unlock"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4: Read Mapping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7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Long is DNA?</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10</a:t>
            </a:fld>
            <a:endParaRPr lang="en-US" altLang="en-US"/>
          </a:p>
        </p:txBody>
      </p:sp>
      <p:pic>
        <p:nvPicPr>
          <p:cNvPr id="5" name="Picture 2" descr="Image result for E. coli O157:H7 pictur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18374" y="1950875"/>
            <a:ext cx="2078805" cy="170971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8" name="Picture 12" descr="Image result for onio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932040" y="1772816"/>
            <a:ext cx="1642712" cy="192886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Related image"/>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6588224" y="1484784"/>
            <a:ext cx="2448272" cy="215448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Rectangle 13"/>
          <p:cNvSpPr/>
          <p:nvPr/>
        </p:nvSpPr>
        <p:spPr>
          <a:xfrm>
            <a:off x="0" y="3959697"/>
            <a:ext cx="9144000" cy="72008"/>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15" name="Oval 14"/>
          <p:cNvSpPr/>
          <p:nvPr/>
        </p:nvSpPr>
        <p:spPr>
          <a:xfrm>
            <a:off x="225324" y="3815681"/>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16" name="Picture 4" descr="Image result for ÏX174 virus"/>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6956" y="2109033"/>
            <a:ext cx="1499307" cy="1499307"/>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rot="2347529">
            <a:off x="117005" y="4706924"/>
            <a:ext cx="1792478" cy="707886"/>
          </a:xfrm>
          <a:prstGeom prst="rect">
            <a:avLst/>
          </a:prstGeom>
        </p:spPr>
        <p:txBody>
          <a:bodyPr wrap="none">
            <a:spAutoFit/>
          </a:bodyPr>
          <a:lstStyle/>
          <a:p>
            <a:r>
              <a:rPr lang="en-US" sz="2000"/>
              <a:t>Phi X174 virus</a:t>
            </a:r>
          </a:p>
          <a:p>
            <a:r>
              <a:rPr lang="en-US" sz="2000">
                <a:solidFill>
                  <a:srgbClr val="FF0000"/>
                </a:solidFill>
              </a:rPr>
              <a:t>5.386 </a:t>
            </a:r>
            <a:r>
              <a:rPr lang="en-US" sz="2000" err="1">
                <a:solidFill>
                  <a:srgbClr val="FF0000"/>
                </a:solidFill>
              </a:rPr>
              <a:t>Killo</a:t>
            </a:r>
            <a:r>
              <a:rPr lang="en-US" sz="2000">
                <a:solidFill>
                  <a:srgbClr val="FF0000"/>
                </a:solidFill>
              </a:rPr>
              <a:t> </a:t>
            </a:r>
            <a:r>
              <a:rPr lang="en-US" sz="2000" err="1">
                <a:solidFill>
                  <a:srgbClr val="FF0000"/>
                </a:solidFill>
              </a:rPr>
              <a:t>bp</a:t>
            </a:r>
            <a:endParaRPr lang="en-US" sz="2000">
              <a:solidFill>
                <a:srgbClr val="FF0000"/>
              </a:solidFill>
            </a:endParaRPr>
          </a:p>
        </p:txBody>
      </p:sp>
      <p:sp>
        <p:nvSpPr>
          <p:cNvPr id="19" name="Oval 18"/>
          <p:cNvSpPr/>
          <p:nvPr/>
        </p:nvSpPr>
        <p:spPr>
          <a:xfrm>
            <a:off x="1979712" y="3815681"/>
            <a:ext cx="360040" cy="36004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1" name="Rectangle 20"/>
          <p:cNvSpPr/>
          <p:nvPr/>
        </p:nvSpPr>
        <p:spPr>
          <a:xfrm rot="2347529">
            <a:off x="1804644" y="4755559"/>
            <a:ext cx="1946623" cy="707886"/>
          </a:xfrm>
          <a:prstGeom prst="rect">
            <a:avLst/>
          </a:prstGeom>
        </p:spPr>
        <p:txBody>
          <a:bodyPr wrap="none">
            <a:spAutoFit/>
          </a:bodyPr>
          <a:lstStyle/>
          <a:p>
            <a:r>
              <a:rPr lang="en-US" sz="2000"/>
              <a:t>E. coli O157:H7</a:t>
            </a:r>
          </a:p>
          <a:p>
            <a:r>
              <a:rPr lang="en-US" sz="2000">
                <a:solidFill>
                  <a:srgbClr val="FF0000"/>
                </a:solidFill>
              </a:rPr>
              <a:t>5.44 Million </a:t>
            </a:r>
            <a:r>
              <a:rPr lang="en-US" sz="2000" err="1">
                <a:solidFill>
                  <a:srgbClr val="FF0000"/>
                </a:solidFill>
              </a:rPr>
              <a:t>bp</a:t>
            </a:r>
            <a:endParaRPr lang="en-US" sz="2000">
              <a:solidFill>
                <a:srgbClr val="FF0000"/>
              </a:solidFill>
            </a:endParaRPr>
          </a:p>
        </p:txBody>
      </p:sp>
      <p:sp>
        <p:nvSpPr>
          <p:cNvPr id="22" name="Oval 21"/>
          <p:cNvSpPr/>
          <p:nvPr/>
        </p:nvSpPr>
        <p:spPr>
          <a:xfrm>
            <a:off x="3923928" y="3815681"/>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Rectangle 23"/>
          <p:cNvSpPr/>
          <p:nvPr/>
        </p:nvSpPr>
        <p:spPr>
          <a:xfrm rot="2347529">
            <a:off x="3707248" y="4677599"/>
            <a:ext cx="1800493" cy="707886"/>
          </a:xfrm>
          <a:prstGeom prst="rect">
            <a:avLst/>
          </a:prstGeom>
        </p:spPr>
        <p:txBody>
          <a:bodyPr wrap="none">
            <a:spAutoFit/>
          </a:bodyPr>
          <a:lstStyle/>
          <a:p>
            <a:r>
              <a:rPr lang="en-US" sz="2000"/>
              <a:t>Homo Sapiens</a:t>
            </a:r>
          </a:p>
          <a:p>
            <a:r>
              <a:rPr lang="en-US" sz="2000">
                <a:solidFill>
                  <a:srgbClr val="FF0000"/>
                </a:solidFill>
              </a:rPr>
              <a:t>3.2 Billion </a:t>
            </a:r>
            <a:r>
              <a:rPr lang="en-US" sz="2000" err="1">
                <a:solidFill>
                  <a:srgbClr val="FF0000"/>
                </a:solidFill>
              </a:rPr>
              <a:t>bp</a:t>
            </a:r>
            <a:endParaRPr lang="en-US" sz="2000">
              <a:solidFill>
                <a:srgbClr val="FF0000"/>
              </a:solidFill>
            </a:endParaRPr>
          </a:p>
        </p:txBody>
      </p:sp>
      <p:sp>
        <p:nvSpPr>
          <p:cNvPr id="25" name="Oval 24"/>
          <p:cNvSpPr/>
          <p:nvPr/>
        </p:nvSpPr>
        <p:spPr>
          <a:xfrm>
            <a:off x="5724128" y="3822266"/>
            <a:ext cx="360040" cy="360040"/>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7" name="Rectangle 26"/>
          <p:cNvSpPr/>
          <p:nvPr/>
        </p:nvSpPr>
        <p:spPr>
          <a:xfrm rot="2347529">
            <a:off x="5439869" y="4833553"/>
            <a:ext cx="2451569" cy="707886"/>
          </a:xfrm>
          <a:prstGeom prst="rect">
            <a:avLst/>
          </a:prstGeom>
        </p:spPr>
        <p:txBody>
          <a:bodyPr wrap="none">
            <a:spAutoFit/>
          </a:bodyPr>
          <a:lstStyle/>
          <a:p>
            <a:r>
              <a:rPr lang="en-US" sz="2000">
                <a:solidFill>
                  <a:srgbClr val="222222"/>
                </a:solidFill>
                <a:latin typeface="arial" panose="020B0604020202020204" pitchFamily="34" charset="0"/>
              </a:rPr>
              <a:t> Onion, Allium </a:t>
            </a:r>
            <a:r>
              <a:rPr lang="en-US" sz="2000" err="1">
                <a:solidFill>
                  <a:srgbClr val="222222"/>
                </a:solidFill>
                <a:latin typeface="arial" panose="020B0604020202020204" pitchFamily="34" charset="0"/>
              </a:rPr>
              <a:t>Cepa</a:t>
            </a:r>
            <a:endParaRPr lang="en-US" sz="2000">
              <a:solidFill>
                <a:srgbClr val="222222"/>
              </a:solidFill>
              <a:latin typeface="arial" panose="020B0604020202020204" pitchFamily="34" charset="0"/>
            </a:endParaRPr>
          </a:p>
          <a:p>
            <a:r>
              <a:rPr lang="en-US" sz="2000">
                <a:solidFill>
                  <a:srgbClr val="FF0000"/>
                </a:solidFill>
                <a:latin typeface="arial" panose="020B0604020202020204" pitchFamily="34" charset="0"/>
              </a:rPr>
              <a:t>16 Billion </a:t>
            </a:r>
            <a:r>
              <a:rPr lang="en-US" sz="2000" err="1">
                <a:solidFill>
                  <a:srgbClr val="FF0000"/>
                </a:solidFill>
                <a:latin typeface="arial" panose="020B0604020202020204" pitchFamily="34" charset="0"/>
              </a:rPr>
              <a:t>bp</a:t>
            </a:r>
            <a:endParaRPr lang="en-US" sz="2000">
              <a:solidFill>
                <a:srgbClr val="FF0000"/>
              </a:solidFill>
            </a:endParaRPr>
          </a:p>
        </p:txBody>
      </p:sp>
      <p:sp>
        <p:nvSpPr>
          <p:cNvPr id="28" name="Oval 27"/>
          <p:cNvSpPr/>
          <p:nvPr/>
        </p:nvSpPr>
        <p:spPr>
          <a:xfrm>
            <a:off x="7668344" y="3822266"/>
            <a:ext cx="360040" cy="360040"/>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0" name="Rectangle 29"/>
          <p:cNvSpPr/>
          <p:nvPr/>
        </p:nvSpPr>
        <p:spPr>
          <a:xfrm rot="2347529">
            <a:off x="7442777" y="4738380"/>
            <a:ext cx="1867819" cy="707886"/>
          </a:xfrm>
          <a:prstGeom prst="rect">
            <a:avLst/>
          </a:prstGeom>
        </p:spPr>
        <p:txBody>
          <a:bodyPr wrap="none">
            <a:spAutoFit/>
          </a:bodyPr>
          <a:lstStyle/>
          <a:p>
            <a:r>
              <a:rPr lang="en-US" sz="2000">
                <a:solidFill>
                  <a:srgbClr val="222222"/>
                </a:solidFill>
                <a:latin typeface="arial" panose="020B0604020202020204" pitchFamily="34" charset="0"/>
              </a:rPr>
              <a:t>Paris Japonica</a:t>
            </a:r>
          </a:p>
          <a:p>
            <a:r>
              <a:rPr lang="en-US" sz="2000">
                <a:solidFill>
                  <a:srgbClr val="FF0000"/>
                </a:solidFill>
                <a:latin typeface="Times New Roman" panose="02020603050405020304" pitchFamily="18" charset="0"/>
              </a:rPr>
              <a:t>149 Billion </a:t>
            </a:r>
            <a:r>
              <a:rPr lang="en-US" sz="2000" err="1">
                <a:solidFill>
                  <a:srgbClr val="FF0000"/>
                </a:solidFill>
                <a:latin typeface="Times New Roman" panose="02020603050405020304" pitchFamily="18" charset="0"/>
              </a:rPr>
              <a:t>bp</a:t>
            </a:r>
            <a:endParaRPr lang="en-US" sz="2000">
              <a:solidFill>
                <a:srgbClr val="FF0000"/>
              </a:solidFill>
            </a:endParaRPr>
          </a:p>
        </p:txBody>
      </p:sp>
      <p:pic>
        <p:nvPicPr>
          <p:cNvPr id="54274" name="Picture 2" descr="Image result for huma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813734" y="1575488"/>
            <a:ext cx="1000868" cy="2077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25442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down)">
                                      <p:cBhvr>
                                        <p:cTn id="18" dur="500"/>
                                        <p:tgtEl>
                                          <p:spTgt spid="19"/>
                                        </p:tgtEl>
                                      </p:cBhvr>
                                    </p:animEffect>
                                  </p:childTnLst>
                                </p:cTn>
                              </p:par>
                              <p:par>
                                <p:cTn id="19" presetID="2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4274"/>
                                        </p:tgtEl>
                                        <p:attrNameLst>
                                          <p:attrName>style.visibility</p:attrName>
                                        </p:attrNameLst>
                                      </p:cBhvr>
                                      <p:to>
                                        <p:strVal val="visible"/>
                                      </p:to>
                                    </p:set>
                                    <p:animEffect transition="in" filter="wipe(down)">
                                      <p:cBhvr>
                                        <p:cTn id="29" dur="500"/>
                                        <p:tgtEl>
                                          <p:spTgt spid="54274"/>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down)">
                                      <p:cBhvr>
                                        <p:cTn id="43" dur="500"/>
                                        <p:tgtEl>
                                          <p:spTgt spid="2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down)">
                                      <p:cBhvr>
                                        <p:cTn id="54" dur="500"/>
                                        <p:tgtEl>
                                          <p:spTgt spid="28"/>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19" grpId="0" animBg="1"/>
      <p:bldP spid="21" grpId="0"/>
      <p:bldP spid="22" grpId="0" animBg="1"/>
      <p:bldP spid="24" grpId="0"/>
      <p:bldP spid="25" grpId="0" animBg="1"/>
      <p:bldP spid="27" grpId="0"/>
      <p:bldP spid="28"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2F472-64B4-4648-A4DF-8BC46F74194A}"/>
              </a:ext>
            </a:extLst>
          </p:cNvPr>
          <p:cNvSpPr>
            <a:spLocks noGrp="1"/>
          </p:cNvSpPr>
          <p:nvPr>
            <p:ph type="title"/>
          </p:nvPr>
        </p:nvSpPr>
        <p:spPr/>
        <p:txBody>
          <a:bodyPr/>
          <a:lstStyle/>
          <a:p>
            <a:r>
              <a:rPr lang="en-US" dirty="0"/>
              <a:t>Obtaining .FASTQ Files</a:t>
            </a:r>
          </a:p>
        </p:txBody>
      </p:sp>
      <p:sp>
        <p:nvSpPr>
          <p:cNvPr id="3" name="Content Placeholder 2">
            <a:extLst>
              <a:ext uri="{FF2B5EF4-FFF2-40B4-BE49-F238E27FC236}">
                <a16:creationId xmlns:a16="http://schemas.microsoft.com/office/drawing/2014/main" id="{E0ABE00D-4FAC-E249-AB6B-645232B88061}"/>
              </a:ext>
            </a:extLst>
          </p:cNvPr>
          <p:cNvSpPr>
            <a:spLocks noGrp="1"/>
          </p:cNvSpPr>
          <p:nvPr>
            <p:ph idx="1"/>
          </p:nvPr>
        </p:nvSpPr>
        <p:spPr>
          <a:xfrm>
            <a:off x="107504" y="1052736"/>
            <a:ext cx="8915400" cy="5195664"/>
          </a:xfrm>
        </p:spPr>
        <p:txBody>
          <a:bodyPr/>
          <a:lstStyle/>
          <a:p>
            <a:r>
              <a:rPr lang="en-US">
                <a:hlinkClick r:id="rId2"/>
              </a:rPr>
              <a:t>https://www.ncbi.nlm.nih.gov/sra/ERR240727</a:t>
            </a:r>
            <a:r>
              <a:rPr lang="en-US"/>
              <a:t> </a:t>
            </a:r>
          </a:p>
        </p:txBody>
      </p:sp>
      <p:sp>
        <p:nvSpPr>
          <p:cNvPr id="4" name="Slide Number Placeholder 3">
            <a:extLst>
              <a:ext uri="{FF2B5EF4-FFF2-40B4-BE49-F238E27FC236}">
                <a16:creationId xmlns:a16="http://schemas.microsoft.com/office/drawing/2014/main" id="{1CA35BA8-86C1-644F-8783-17FE20280D36}"/>
              </a:ext>
            </a:extLst>
          </p:cNvPr>
          <p:cNvSpPr>
            <a:spLocks noGrp="1"/>
          </p:cNvSpPr>
          <p:nvPr>
            <p:ph type="sldNum" sz="quarter" idx="11"/>
          </p:nvPr>
        </p:nvSpPr>
        <p:spPr/>
        <p:txBody>
          <a:bodyPr/>
          <a:lstStyle/>
          <a:p>
            <a:fld id="{323594FA-E141-4234-AE05-360401972BE7}" type="slidenum">
              <a:rPr lang="en-US" altLang="en-US" smtClean="0"/>
              <a:pPr/>
              <a:t>11</a:t>
            </a:fld>
            <a:endParaRPr lang="en-US" altLang="en-US"/>
          </a:p>
        </p:txBody>
      </p:sp>
      <p:pic>
        <p:nvPicPr>
          <p:cNvPr id="7" name="Picture 6">
            <a:extLst>
              <a:ext uri="{FF2B5EF4-FFF2-40B4-BE49-F238E27FC236}">
                <a16:creationId xmlns:a16="http://schemas.microsoft.com/office/drawing/2014/main" id="{CA9664A9-7C0B-534F-AA35-041C97F1C9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9740" y="1575948"/>
            <a:ext cx="6760247" cy="5153621"/>
          </a:xfrm>
          <a:prstGeom prst="rect">
            <a:avLst/>
          </a:prstGeom>
        </p:spPr>
      </p:pic>
    </p:spTree>
    <p:extLst>
      <p:ext uri="{BB962C8B-B14F-4D97-AF65-F5344CB8AC3E}">
        <p14:creationId xmlns:p14="http://schemas.microsoft.com/office/powerpoint/2010/main" val="429220826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7CC315D-DF80-4746-810D-29E13CB28EDA}"/>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sp>
        <p:nvSpPr>
          <p:cNvPr id="5" name="TextBox 4">
            <a:extLst>
              <a:ext uri="{FF2B5EF4-FFF2-40B4-BE49-F238E27FC236}">
                <a16:creationId xmlns:a16="http://schemas.microsoft.com/office/drawing/2014/main" id="{DD183D55-0BDC-B44D-94D1-F58AA200D9FE}"/>
              </a:ext>
            </a:extLst>
          </p:cNvPr>
          <p:cNvSpPr txBox="1"/>
          <p:nvPr/>
        </p:nvSpPr>
        <p:spPr>
          <a:xfrm>
            <a:off x="755576" y="2385462"/>
            <a:ext cx="7632848" cy="2123658"/>
          </a:xfrm>
          <a:prstGeom prst="rect">
            <a:avLst/>
          </a:prstGeom>
          <a:noFill/>
        </p:spPr>
        <p:txBody>
          <a:bodyPr wrap="square" rtlCol="0">
            <a:spAutoFit/>
          </a:bodyPr>
          <a:lstStyle/>
          <a:p>
            <a:pPr algn="ctr"/>
            <a:r>
              <a:rPr lang="en-US" sz="6600" dirty="0"/>
              <a:t>Let’s </a:t>
            </a:r>
            <a:r>
              <a:rPr lang="en-US" sz="6600" dirty="0">
                <a:solidFill>
                  <a:srgbClr val="FF0000"/>
                </a:solidFill>
              </a:rPr>
              <a:t>learn</a:t>
            </a:r>
            <a:r>
              <a:rPr lang="en-US" sz="6600" dirty="0"/>
              <a:t> </a:t>
            </a:r>
          </a:p>
          <a:p>
            <a:pPr algn="ctr"/>
            <a:r>
              <a:rPr lang="en-US" sz="6600" dirty="0"/>
              <a:t>how to </a:t>
            </a:r>
            <a:r>
              <a:rPr lang="en-US" sz="6600" dirty="0">
                <a:solidFill>
                  <a:srgbClr val="0000FF"/>
                </a:solidFill>
              </a:rPr>
              <a:t>map a read</a:t>
            </a:r>
          </a:p>
        </p:txBody>
      </p:sp>
    </p:spTree>
    <p:extLst>
      <p:ext uri="{BB962C8B-B14F-4D97-AF65-F5344CB8AC3E}">
        <p14:creationId xmlns:p14="http://schemas.microsoft.com/office/powerpoint/2010/main" val="349642514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88891A6-D0B1-9749-98CB-3E54419E65F9}"/>
              </a:ext>
            </a:extLst>
          </p:cNvPr>
          <p:cNvSpPr>
            <a:spLocks noGrp="1"/>
          </p:cNvSpPr>
          <p:nvPr>
            <p:ph type="title"/>
          </p:nvPr>
        </p:nvSpPr>
        <p:spPr/>
        <p:txBody>
          <a:bodyPr/>
          <a:lstStyle/>
          <a:p>
            <a:r>
              <a:rPr lang="en-US"/>
              <a:t>Read Mapping: A Brute Force Algorithm</a:t>
            </a:r>
          </a:p>
        </p:txBody>
      </p:sp>
      <p:sp>
        <p:nvSpPr>
          <p:cNvPr id="4" name="Slide Number Placeholder 3">
            <a:extLst>
              <a:ext uri="{FF2B5EF4-FFF2-40B4-BE49-F238E27FC236}">
                <a16:creationId xmlns:a16="http://schemas.microsoft.com/office/drawing/2014/main" id="{F2EB6815-2DEF-294D-ACF7-0F91CCE16E1A}"/>
              </a:ext>
            </a:extLst>
          </p:cNvPr>
          <p:cNvSpPr>
            <a:spLocks noGrp="1"/>
          </p:cNvSpPr>
          <p:nvPr>
            <p:ph type="sldNum" sz="quarter" idx="11"/>
          </p:nvPr>
        </p:nvSpPr>
        <p:spPr/>
        <p:txBody>
          <a:bodyPr/>
          <a:lstStyle/>
          <a:p>
            <a:fld id="{C7AC7BA1-BEA2-40AF-9056-44DC8C985687}" type="slidenum">
              <a:rPr lang="en-US" altLang="en-US" smtClean="0"/>
              <a:pPr/>
              <a:t>13</a:t>
            </a:fld>
            <a:endParaRPr lang="en-US" altLang="en-US"/>
          </a:p>
        </p:txBody>
      </p:sp>
      <p:sp>
        <p:nvSpPr>
          <p:cNvPr id="7" name="Rectangle 6">
            <a:extLst>
              <a:ext uri="{FF2B5EF4-FFF2-40B4-BE49-F238E27FC236}">
                <a16:creationId xmlns:a16="http://schemas.microsoft.com/office/drawing/2014/main" id="{0D7A336E-311F-0640-94C9-A429800711F4}"/>
              </a:ext>
            </a:extLst>
          </p:cNvPr>
          <p:cNvSpPr/>
          <p:nvPr/>
        </p:nvSpPr>
        <p:spPr>
          <a:xfrm>
            <a:off x="228600" y="2420888"/>
            <a:ext cx="8610600" cy="2880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8B94E0F-B7B6-FE48-A0AC-90F84D939610}"/>
              </a:ext>
            </a:extLst>
          </p:cNvPr>
          <p:cNvSpPr/>
          <p:nvPr/>
        </p:nvSpPr>
        <p:spPr>
          <a:xfrm>
            <a:off x="228600" y="2820467"/>
            <a:ext cx="238944" cy="176485"/>
          </a:xfrm>
          <a:prstGeom prst="rect">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5952D2D2-0EB1-6349-8E9A-8D8F2F892577}"/>
              </a:ext>
            </a:extLst>
          </p:cNvPr>
          <p:cNvSpPr txBox="1"/>
          <p:nvPr/>
        </p:nvSpPr>
        <p:spPr>
          <a:xfrm>
            <a:off x="2736776" y="3645024"/>
            <a:ext cx="3816424" cy="954107"/>
          </a:xfrm>
          <a:prstGeom prst="rect">
            <a:avLst/>
          </a:prstGeom>
          <a:noFill/>
        </p:spPr>
        <p:txBody>
          <a:bodyPr wrap="square" rtlCol="0">
            <a:spAutoFit/>
          </a:bodyPr>
          <a:lstStyle/>
          <a:p>
            <a:pPr algn="ctr"/>
            <a:r>
              <a:rPr lang="en-US" sz="2800" dirty="0"/>
              <a:t>Very expensive! </a:t>
            </a:r>
          </a:p>
          <a:p>
            <a:pPr algn="ctr"/>
            <a:r>
              <a:rPr lang="en-US" sz="2800" i="1" dirty="0"/>
              <a:t>O(</a:t>
            </a:r>
            <a:r>
              <a:rPr lang="en-US" sz="2800" i="1" dirty="0">
                <a:solidFill>
                  <a:srgbClr val="0000FF"/>
                </a:solidFill>
              </a:rPr>
              <a:t>m</a:t>
            </a:r>
            <a:r>
              <a:rPr lang="en-US" sz="2800" i="1" baseline="30000" dirty="0">
                <a:solidFill>
                  <a:srgbClr val="0000FF"/>
                </a:solidFill>
              </a:rPr>
              <a:t>2</a:t>
            </a:r>
            <a:r>
              <a:rPr lang="en-US" sz="2800" i="1" dirty="0">
                <a:solidFill>
                  <a:schemeClr val="tx2"/>
                </a:solidFill>
              </a:rPr>
              <a:t>k</a:t>
            </a:r>
            <a:r>
              <a:rPr lang="en-US" sz="2800" i="1" dirty="0">
                <a:solidFill>
                  <a:srgbClr val="FF0000"/>
                </a:solidFill>
              </a:rPr>
              <a:t>n</a:t>
            </a:r>
            <a:r>
              <a:rPr lang="en-US" sz="2800" i="1" dirty="0"/>
              <a:t>)</a:t>
            </a:r>
          </a:p>
        </p:txBody>
      </p:sp>
      <p:sp>
        <p:nvSpPr>
          <p:cNvPr id="10" name="TextBox 9">
            <a:extLst>
              <a:ext uri="{FF2B5EF4-FFF2-40B4-BE49-F238E27FC236}">
                <a16:creationId xmlns:a16="http://schemas.microsoft.com/office/drawing/2014/main" id="{09FECAD1-33DB-C54B-AD42-CF79ABB1C815}"/>
              </a:ext>
            </a:extLst>
          </p:cNvPr>
          <p:cNvSpPr txBox="1"/>
          <p:nvPr/>
        </p:nvSpPr>
        <p:spPr>
          <a:xfrm>
            <a:off x="192749" y="1940009"/>
            <a:ext cx="1403648" cy="369332"/>
          </a:xfrm>
          <a:prstGeom prst="rect">
            <a:avLst/>
          </a:prstGeom>
          <a:noFill/>
        </p:spPr>
        <p:txBody>
          <a:bodyPr wrap="square" rtlCol="0">
            <a:spAutoFit/>
          </a:bodyPr>
          <a:lstStyle/>
          <a:p>
            <a:r>
              <a:rPr lang="en-US"/>
              <a:t>Reference</a:t>
            </a:r>
          </a:p>
        </p:txBody>
      </p:sp>
      <p:sp>
        <p:nvSpPr>
          <p:cNvPr id="11" name="TextBox 10">
            <a:extLst>
              <a:ext uri="{FF2B5EF4-FFF2-40B4-BE49-F238E27FC236}">
                <a16:creationId xmlns:a16="http://schemas.microsoft.com/office/drawing/2014/main" id="{7C19BAC5-4907-BB45-9934-D787BEEE7EB8}"/>
              </a:ext>
            </a:extLst>
          </p:cNvPr>
          <p:cNvSpPr txBox="1"/>
          <p:nvPr/>
        </p:nvSpPr>
        <p:spPr>
          <a:xfrm>
            <a:off x="144016" y="3049514"/>
            <a:ext cx="1403648" cy="369332"/>
          </a:xfrm>
          <a:prstGeom prst="rect">
            <a:avLst/>
          </a:prstGeom>
          <a:noFill/>
        </p:spPr>
        <p:txBody>
          <a:bodyPr wrap="square" rtlCol="0">
            <a:spAutoFit/>
          </a:bodyPr>
          <a:lstStyle/>
          <a:p>
            <a:r>
              <a:rPr lang="en-US"/>
              <a:t>Read</a:t>
            </a:r>
          </a:p>
        </p:txBody>
      </p:sp>
      <p:sp>
        <p:nvSpPr>
          <p:cNvPr id="12" name="TextBox 11">
            <a:extLst>
              <a:ext uri="{FF2B5EF4-FFF2-40B4-BE49-F238E27FC236}">
                <a16:creationId xmlns:a16="http://schemas.microsoft.com/office/drawing/2014/main" id="{DA09686B-7FB5-AB4E-9E01-81570EBCDAF0}"/>
              </a:ext>
            </a:extLst>
          </p:cNvPr>
          <p:cNvSpPr txBox="1"/>
          <p:nvPr/>
        </p:nvSpPr>
        <p:spPr>
          <a:xfrm>
            <a:off x="4211960" y="4935070"/>
            <a:ext cx="4284000" cy="1200329"/>
          </a:xfrm>
          <a:prstGeom prst="rect">
            <a:avLst/>
          </a:prstGeom>
          <a:noFill/>
        </p:spPr>
        <p:txBody>
          <a:bodyPr wrap="square" rtlCol="0">
            <a:spAutoFit/>
          </a:bodyPr>
          <a:lstStyle/>
          <a:p>
            <a:r>
              <a:rPr lang="en-US" sz="2400" i="1">
                <a:solidFill>
                  <a:srgbClr val="0000FF"/>
                </a:solidFill>
              </a:rPr>
              <a:t>m</a:t>
            </a:r>
            <a:r>
              <a:rPr lang="en-US" sz="2400"/>
              <a:t>: read length</a:t>
            </a:r>
          </a:p>
          <a:p>
            <a:r>
              <a:rPr lang="en-US" sz="2400" i="1">
                <a:solidFill>
                  <a:schemeClr val="tx2"/>
                </a:solidFill>
              </a:rPr>
              <a:t>k</a:t>
            </a:r>
            <a:r>
              <a:rPr lang="en-US" sz="2400"/>
              <a:t>: no. of reads</a:t>
            </a:r>
          </a:p>
          <a:p>
            <a:r>
              <a:rPr lang="en-US" sz="2400" i="1">
                <a:solidFill>
                  <a:srgbClr val="FF0000"/>
                </a:solidFill>
              </a:rPr>
              <a:t>n</a:t>
            </a:r>
            <a:r>
              <a:rPr lang="en-US" sz="2400"/>
              <a:t>:</a:t>
            </a:r>
            <a:r>
              <a:rPr lang="en-US" sz="2400" i="1"/>
              <a:t> </a:t>
            </a:r>
            <a:r>
              <a:rPr lang="en-US" sz="2400"/>
              <a:t>reference genome length</a:t>
            </a:r>
          </a:p>
        </p:txBody>
      </p:sp>
    </p:spTree>
    <p:extLst>
      <p:ext uri="{BB962C8B-B14F-4D97-AF65-F5344CB8AC3E}">
        <p14:creationId xmlns:p14="http://schemas.microsoft.com/office/powerpoint/2010/main" val="3307907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8.33333E-7 4.81481E-6 L 0.91198 0.00232 " pathEditMode="relative" rAng="0" ptsTypes="AA">
                                      <p:cBhvr>
                                        <p:cTn id="6" dur="6250" fill="hold"/>
                                        <p:tgtEl>
                                          <p:spTgt spid="8"/>
                                        </p:tgtEl>
                                        <p:attrNameLst>
                                          <p:attrName>ppt_x</p:attrName>
                                          <p:attrName>ppt_y</p:attrName>
                                        </p:attrNameLst>
                                      </p:cBhvr>
                                      <p:rCtr x="45330" y="-139"/>
                                    </p:animMotion>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dissolv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14</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6367438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dirty="0"/>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15</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dirty="0">
                <a:hlinkClick r:id="rId2"/>
              </a:rPr>
              <a:t>https://twitter.com/mealser/status/1435223377644503040</a:t>
            </a:r>
            <a:r>
              <a:rPr lang="en-US" dirty="0"/>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9741100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C0D8-5F32-5144-86B4-3B8708DCD0DD}"/>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C4FCD907-74D2-544A-92BD-DB9038E0F973}"/>
              </a:ext>
            </a:extLst>
          </p:cNvPr>
          <p:cNvSpPr>
            <a:spLocks noGrp="1"/>
          </p:cNvSpPr>
          <p:nvPr>
            <p:ph type="sldNum" sz="quarter" idx="11"/>
          </p:nvPr>
        </p:nvSpPr>
        <p:spPr/>
        <p:txBody>
          <a:bodyPr/>
          <a:lstStyle/>
          <a:p>
            <a:fld id="{323594FA-E141-4234-AE05-360401972BE7}" type="slidenum">
              <a:rPr lang="en-US" altLang="en-US" smtClean="0"/>
              <a:pPr/>
              <a:t>16</a:t>
            </a:fld>
            <a:endParaRPr lang="en-US" altLang="en-US"/>
          </a:p>
        </p:txBody>
      </p:sp>
      <p:sp>
        <p:nvSpPr>
          <p:cNvPr id="5" name="TextBox 4">
            <a:extLst>
              <a:ext uri="{FF2B5EF4-FFF2-40B4-BE49-F238E27FC236}">
                <a16:creationId xmlns:a16="http://schemas.microsoft.com/office/drawing/2014/main" id="{0EBBCD98-966A-9B41-BAE3-C285959A3282}"/>
              </a:ext>
            </a:extLst>
          </p:cNvPr>
          <p:cNvSpPr txBox="1"/>
          <p:nvPr/>
        </p:nvSpPr>
        <p:spPr>
          <a:xfrm>
            <a:off x="755576" y="1988840"/>
            <a:ext cx="7632848" cy="3139321"/>
          </a:xfrm>
          <a:prstGeom prst="rect">
            <a:avLst/>
          </a:prstGeom>
          <a:noFill/>
        </p:spPr>
        <p:txBody>
          <a:bodyPr wrap="square" rtlCol="0">
            <a:spAutoFit/>
          </a:bodyPr>
          <a:lstStyle/>
          <a:p>
            <a:pPr algn="ctr"/>
            <a:r>
              <a:rPr lang="en-US" sz="6600" dirty="0">
                <a:solidFill>
                  <a:srgbClr val="FF0000"/>
                </a:solidFill>
              </a:rPr>
              <a:t>Mapping a read </a:t>
            </a:r>
            <a:r>
              <a:rPr lang="en-US" sz="6600" dirty="0"/>
              <a:t>is similar to </a:t>
            </a:r>
            <a:r>
              <a:rPr lang="en-US" sz="6600" dirty="0">
                <a:solidFill>
                  <a:srgbClr val="FF0000"/>
                </a:solidFill>
              </a:rPr>
              <a:t>querying</a:t>
            </a:r>
            <a:r>
              <a:rPr lang="en-US" sz="6600" dirty="0"/>
              <a:t> the </a:t>
            </a:r>
            <a:r>
              <a:rPr lang="en-US" sz="6600" dirty="0">
                <a:solidFill>
                  <a:srgbClr val="0000FF"/>
                </a:solidFill>
              </a:rPr>
              <a:t>yellow pages</a:t>
            </a:r>
            <a:r>
              <a:rPr lang="en-US" sz="6600" dirty="0"/>
              <a:t>!</a:t>
            </a:r>
            <a:endParaRPr lang="en-US" sz="6600" dirty="0">
              <a:solidFill>
                <a:srgbClr val="0000FF"/>
              </a:solidFill>
            </a:endParaRPr>
          </a:p>
        </p:txBody>
      </p:sp>
    </p:spTree>
    <p:extLst>
      <p:ext uri="{BB962C8B-B14F-4D97-AF65-F5344CB8AC3E}">
        <p14:creationId xmlns:p14="http://schemas.microsoft.com/office/powerpoint/2010/main" val="80959496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808C39E-D25B-574B-B94E-90A012472A8F}"/>
              </a:ext>
            </a:extLst>
          </p:cNvPr>
          <p:cNvPicPr>
            <a:picLocks noChangeAspect="1"/>
          </p:cNvPicPr>
          <p:nvPr/>
        </p:nvPicPr>
        <p:blipFill>
          <a:blip r:embed="rId3"/>
          <a:stretch>
            <a:fillRect/>
          </a:stretch>
        </p:blipFill>
        <p:spPr>
          <a:xfrm>
            <a:off x="219224" y="1052736"/>
            <a:ext cx="7809160" cy="5186681"/>
          </a:xfrm>
          <a:prstGeom prst="rect">
            <a:avLst/>
          </a:prstGeom>
        </p:spPr>
      </p:pic>
      <p:sp>
        <p:nvSpPr>
          <p:cNvPr id="5" name="Title 4">
            <a:extLst>
              <a:ext uri="{FF2B5EF4-FFF2-40B4-BE49-F238E27FC236}">
                <a16:creationId xmlns:a16="http://schemas.microsoft.com/office/drawing/2014/main" id="{E6AE3AF0-DF8D-F440-8B22-B2B3A7AD8FA7}"/>
              </a:ext>
            </a:extLst>
          </p:cNvPr>
          <p:cNvSpPr>
            <a:spLocks noGrp="1"/>
          </p:cNvSpPr>
          <p:nvPr>
            <p:ph type="title"/>
          </p:nvPr>
        </p:nvSpPr>
        <p:spPr/>
        <p:txBody>
          <a:bodyPr/>
          <a:lstStyle/>
          <a:p>
            <a:r>
              <a:rPr lang="en-US" dirty="0"/>
              <a:t>Similar to Searching Yellow Pages!</a:t>
            </a:r>
          </a:p>
        </p:txBody>
      </p:sp>
      <p:sp>
        <p:nvSpPr>
          <p:cNvPr id="4" name="Slide Number Placeholder 3"/>
          <p:cNvSpPr>
            <a:spLocks noGrp="1"/>
          </p:cNvSpPr>
          <p:nvPr>
            <p:ph type="sldNum" sz="quarter" idx="11"/>
          </p:nvPr>
        </p:nvSpPr>
        <p:spPr/>
        <p:txBody>
          <a:bodyPr/>
          <a:lstStyle/>
          <a:p>
            <a:fld id="{C7AC7BA1-BEA2-40AF-9056-44DC8C985687}" type="slidenum">
              <a:rPr lang="en-US" altLang="en-US" smtClean="0"/>
              <a:pPr/>
              <a:t>17</a:t>
            </a:fld>
            <a:endParaRPr lang="en-US" altLang="en-US"/>
          </a:p>
        </p:txBody>
      </p:sp>
      <p:pic>
        <p:nvPicPr>
          <p:cNvPr id="7" name="Picture 6">
            <a:extLst>
              <a:ext uri="{FF2B5EF4-FFF2-40B4-BE49-F238E27FC236}">
                <a16:creationId xmlns:a16="http://schemas.microsoft.com/office/drawing/2014/main" id="{F79C3EDD-F9B4-894F-BD61-5E4F495ED5BE}"/>
              </a:ext>
            </a:extLst>
          </p:cNvPr>
          <p:cNvPicPr>
            <a:picLocks noChangeAspect="1"/>
          </p:cNvPicPr>
          <p:nvPr/>
        </p:nvPicPr>
        <p:blipFill>
          <a:blip r:embed="rId4"/>
          <a:stretch>
            <a:fillRect/>
          </a:stretch>
        </p:blipFill>
        <p:spPr>
          <a:xfrm>
            <a:off x="5382059" y="1052736"/>
            <a:ext cx="3457141" cy="5190902"/>
          </a:xfrm>
          <a:prstGeom prst="rect">
            <a:avLst/>
          </a:prstGeom>
        </p:spPr>
      </p:pic>
      <p:sp>
        <p:nvSpPr>
          <p:cNvPr id="2" name="Content Placeholder 1">
            <a:extLst>
              <a:ext uri="{FF2B5EF4-FFF2-40B4-BE49-F238E27FC236}">
                <a16:creationId xmlns:a16="http://schemas.microsoft.com/office/drawing/2014/main" id="{3639E74E-FD7D-B94E-86F2-3D0102000AD2}"/>
              </a:ext>
            </a:extLst>
          </p:cNvPr>
          <p:cNvSpPr>
            <a:spLocks noGrp="1"/>
          </p:cNvSpPr>
          <p:nvPr>
            <p:ph idx="1"/>
          </p:nvPr>
        </p:nvSpPr>
        <p:spPr>
          <a:xfrm>
            <a:off x="899592" y="1700808"/>
            <a:ext cx="7344816" cy="3758335"/>
          </a:xfrm>
          <a:solidFill>
            <a:schemeClr val="bg1"/>
          </a:solidFill>
        </p:spPr>
        <p:txBody>
          <a:bodyPr/>
          <a:lstStyle/>
          <a:p>
            <a:r>
              <a:rPr lang="en-US"/>
              <a:t>Step 1: Get the </a:t>
            </a:r>
            <a:r>
              <a:rPr lang="en-US">
                <a:solidFill>
                  <a:srgbClr val="FF0000"/>
                </a:solidFill>
              </a:rPr>
              <a:t>page number </a:t>
            </a:r>
            <a:r>
              <a:rPr lang="en-US"/>
              <a:t>from the book’s </a:t>
            </a:r>
            <a:r>
              <a:rPr lang="en-US">
                <a:solidFill>
                  <a:srgbClr val="FF0000"/>
                </a:solidFill>
              </a:rPr>
              <a:t>index</a:t>
            </a:r>
            <a:r>
              <a:rPr lang="en-US"/>
              <a:t> using a </a:t>
            </a:r>
            <a:r>
              <a:rPr lang="en-US">
                <a:solidFill>
                  <a:srgbClr val="FF0000"/>
                </a:solidFill>
              </a:rPr>
              <a:t>small portion</a:t>
            </a:r>
            <a:r>
              <a:rPr lang="en-US"/>
              <a:t> of the name (e.g., 1st letter).</a:t>
            </a:r>
          </a:p>
          <a:p>
            <a:pPr marL="0" indent="0">
              <a:buNone/>
            </a:pPr>
            <a:endParaRPr lang="en-US" sz="3600"/>
          </a:p>
          <a:p>
            <a:r>
              <a:rPr lang="en-US"/>
              <a:t>Step 2: </a:t>
            </a:r>
            <a:r>
              <a:rPr lang="en-US">
                <a:solidFill>
                  <a:srgbClr val="FF0000"/>
                </a:solidFill>
              </a:rPr>
              <a:t>Retrieve</a:t>
            </a:r>
            <a:r>
              <a:rPr lang="en-US"/>
              <a:t> the page(s).</a:t>
            </a:r>
          </a:p>
          <a:p>
            <a:pPr marL="0" indent="0">
              <a:buNone/>
            </a:pPr>
            <a:endParaRPr lang="en-US" sz="3600"/>
          </a:p>
          <a:p>
            <a:r>
              <a:rPr lang="en-US"/>
              <a:t>Step 3: Match the </a:t>
            </a:r>
            <a:r>
              <a:rPr lang="en-US">
                <a:solidFill>
                  <a:srgbClr val="FF0000"/>
                </a:solidFill>
              </a:rPr>
              <a:t>full name </a:t>
            </a:r>
            <a:r>
              <a:rPr lang="en-US"/>
              <a:t>&amp; get the phone number.</a:t>
            </a:r>
          </a:p>
          <a:p>
            <a:endParaRPr lang="en-US"/>
          </a:p>
        </p:txBody>
      </p:sp>
    </p:spTree>
    <p:extLst>
      <p:ext uri="{BB962C8B-B14F-4D97-AF65-F5344CB8AC3E}">
        <p14:creationId xmlns:p14="http://schemas.microsoft.com/office/powerpoint/2010/main" val="24730650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dissolve">
                                      <p:cBhvr>
                                        <p:cTn id="7" dur="500"/>
                                        <p:tgtEl>
                                          <p:spTgt spid="2">
                                            <p:bg/>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dissolve">
                                      <p:cBhvr>
                                        <p:cTn id="10" dur="5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dissolve">
                                      <p:cBhvr>
                                        <p:cTn id="15" dur="5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dissolve">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85977-1622-8F4E-9A49-9737503D3F05}"/>
              </a:ext>
            </a:extLst>
          </p:cNvPr>
          <p:cNvSpPr>
            <a:spLocks noGrp="1"/>
          </p:cNvSpPr>
          <p:nvPr>
            <p:ph type="title"/>
          </p:nvPr>
        </p:nvSpPr>
        <p:spPr>
          <a:xfrm>
            <a:off x="0" y="152400"/>
            <a:ext cx="9220200" cy="1066800"/>
          </a:xfrm>
        </p:spPr>
        <p:txBody>
          <a:bodyPr/>
          <a:lstStyle/>
          <a:p>
            <a:r>
              <a:rPr lang="en-US"/>
              <a:t>Matching Each Read with Reference Genome</a:t>
            </a:r>
          </a:p>
        </p:txBody>
      </p:sp>
      <p:sp>
        <p:nvSpPr>
          <p:cNvPr id="3" name="Slide Number Placeholder 2">
            <a:extLst>
              <a:ext uri="{FF2B5EF4-FFF2-40B4-BE49-F238E27FC236}">
                <a16:creationId xmlns:a16="http://schemas.microsoft.com/office/drawing/2014/main" id="{256E9089-C71E-B94F-8B15-774D1EBEB8E8}"/>
              </a:ext>
            </a:extLst>
          </p:cNvPr>
          <p:cNvSpPr>
            <a:spLocks noGrp="1"/>
          </p:cNvSpPr>
          <p:nvPr>
            <p:ph type="sldNum" sz="quarter" idx="11"/>
          </p:nvPr>
        </p:nvSpPr>
        <p:spPr/>
        <p:txBody>
          <a:bodyPr/>
          <a:lstStyle/>
          <a:p>
            <a:pPr>
              <a:defRPr/>
            </a:pPr>
            <a:fld id="{3BD812E9-CA0A-8244-A046-0571FC545305}" type="slidenum">
              <a:rPr lang="en-US" altLang="en-US" smtClean="0"/>
              <a:pPr>
                <a:defRPr/>
              </a:pPr>
              <a:t>18</a:t>
            </a:fld>
            <a:endParaRPr lang="en-US" altLang="en-US"/>
          </a:p>
        </p:txBody>
      </p:sp>
      <p:pic>
        <p:nvPicPr>
          <p:cNvPr id="4" name="Picture 3">
            <a:extLst>
              <a:ext uri="{FF2B5EF4-FFF2-40B4-BE49-F238E27FC236}">
                <a16:creationId xmlns:a16="http://schemas.microsoft.com/office/drawing/2014/main" id="{4CBC976A-4137-884F-AFF5-E0466C72DA7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304800" y="1447800"/>
            <a:ext cx="7391400" cy="2463800"/>
          </a:xfrm>
          <a:prstGeom prst="rect">
            <a:avLst/>
          </a:prstGeom>
        </p:spPr>
      </p:pic>
      <p:sp>
        <p:nvSpPr>
          <p:cNvPr id="5" name="TextBox 4">
            <a:extLst>
              <a:ext uri="{FF2B5EF4-FFF2-40B4-BE49-F238E27FC236}">
                <a16:creationId xmlns:a16="http://schemas.microsoft.com/office/drawing/2014/main" id="{D8B9132C-DD2C-C548-BDDF-21005FEBE027}"/>
              </a:ext>
            </a:extLst>
          </p:cNvPr>
          <p:cNvSpPr txBox="1"/>
          <p:nvPr/>
        </p:nvSpPr>
        <p:spPr>
          <a:xfrm>
            <a:off x="228600" y="990600"/>
            <a:ext cx="2590800" cy="369332"/>
          </a:xfrm>
          <a:prstGeom prst="rect">
            <a:avLst/>
          </a:prstGeom>
          <a:noFill/>
        </p:spPr>
        <p:txBody>
          <a:bodyPr wrap="square" rtlCol="0">
            <a:spAutoFit/>
          </a:bodyPr>
          <a:lstStyle/>
          <a:p>
            <a:r>
              <a:rPr lang="en-US"/>
              <a:t>.FASTA file:</a:t>
            </a:r>
          </a:p>
        </p:txBody>
      </p:sp>
      <p:sp>
        <p:nvSpPr>
          <p:cNvPr id="6" name="Rectangle 5">
            <a:extLst>
              <a:ext uri="{FF2B5EF4-FFF2-40B4-BE49-F238E27FC236}">
                <a16:creationId xmlns:a16="http://schemas.microsoft.com/office/drawing/2014/main" id="{D2721A37-F453-4F4A-8144-93F3B811C0B6}"/>
              </a:ext>
            </a:extLst>
          </p:cNvPr>
          <p:cNvSpPr/>
          <p:nvPr/>
        </p:nvSpPr>
        <p:spPr>
          <a:xfrm>
            <a:off x="814407" y="1676400"/>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1FF565F-4A6C-D247-A0A0-58B089B5D74E}"/>
              </a:ext>
            </a:extLst>
          </p:cNvPr>
          <p:cNvSpPr/>
          <p:nvPr/>
        </p:nvSpPr>
        <p:spPr>
          <a:xfrm>
            <a:off x="4649461" y="1676400"/>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208D589-C9A7-F34B-935F-21E65EA898A7}"/>
              </a:ext>
            </a:extLst>
          </p:cNvPr>
          <p:cNvSpPr/>
          <p:nvPr/>
        </p:nvSpPr>
        <p:spPr>
          <a:xfrm>
            <a:off x="2668261" y="2133600"/>
            <a:ext cx="1008000" cy="180000"/>
          </a:xfrm>
          <a:prstGeom prst="rect">
            <a:avLst/>
          </a:prstGeom>
          <a:solidFill>
            <a:srgbClr val="FFF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03401B7-8149-8D4E-A04C-1F6057EEF9AF}"/>
              </a:ext>
            </a:extLst>
          </p:cNvPr>
          <p:cNvSpPr/>
          <p:nvPr/>
        </p:nvSpPr>
        <p:spPr>
          <a:xfrm>
            <a:off x="5182861" y="2819400"/>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62086C7-BF11-8E4C-A861-89315D145146}"/>
              </a:ext>
            </a:extLst>
          </p:cNvPr>
          <p:cNvSpPr/>
          <p:nvPr/>
        </p:nvSpPr>
        <p:spPr>
          <a:xfrm>
            <a:off x="3498807" y="2799543"/>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8D0C20E-7925-BA47-BC53-ED5C0078B78E}"/>
              </a:ext>
            </a:extLst>
          </p:cNvPr>
          <p:cNvSpPr/>
          <p:nvPr/>
        </p:nvSpPr>
        <p:spPr>
          <a:xfrm>
            <a:off x="1339115" y="2819400"/>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6562917-46B5-2A42-B6AC-1F58BB3E554E}"/>
              </a:ext>
            </a:extLst>
          </p:cNvPr>
          <p:cNvSpPr/>
          <p:nvPr/>
        </p:nvSpPr>
        <p:spPr>
          <a:xfrm>
            <a:off x="5352661" y="3256743"/>
            <a:ext cx="1008000" cy="180000"/>
          </a:xfrm>
          <a:prstGeom prst="rect">
            <a:avLst/>
          </a:prstGeom>
          <a:solidFill>
            <a:srgbClr val="FFF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071A6C23-CE78-214E-82A3-9BA0F0E15344}"/>
              </a:ext>
            </a:extLst>
          </p:cNvPr>
          <p:cNvSpPr/>
          <p:nvPr/>
        </p:nvSpPr>
        <p:spPr>
          <a:xfrm>
            <a:off x="1872515" y="3503000"/>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0AA259A-CB54-6341-8980-F06187FE44A9}"/>
              </a:ext>
            </a:extLst>
          </p:cNvPr>
          <p:cNvPicPr>
            <a:picLocks noChangeAspect="1"/>
          </p:cNvPicPr>
          <p:nvPr/>
        </p:nvPicPr>
        <p:blipFill rotWithShape="1">
          <a:blip r:embed="rId3">
            <a:clrChange>
              <a:clrFrom>
                <a:srgbClr val="FFFFFF"/>
              </a:clrFrom>
              <a:clrTo>
                <a:srgbClr val="FFFFFF">
                  <a:alpha val="0"/>
                </a:srgbClr>
              </a:clrTo>
            </a:clrChange>
          </a:blip>
          <a:srcRect l="18332" r="12500" b="39040"/>
          <a:stretch/>
        </p:blipFill>
        <p:spPr>
          <a:xfrm>
            <a:off x="2438400" y="4932077"/>
            <a:ext cx="6324600" cy="1311562"/>
          </a:xfrm>
          <a:prstGeom prst="rect">
            <a:avLst/>
          </a:prstGeom>
        </p:spPr>
      </p:pic>
      <p:sp>
        <p:nvSpPr>
          <p:cNvPr id="15" name="TextBox 14">
            <a:extLst>
              <a:ext uri="{FF2B5EF4-FFF2-40B4-BE49-F238E27FC236}">
                <a16:creationId xmlns:a16="http://schemas.microsoft.com/office/drawing/2014/main" id="{FCD022A3-9CDE-7643-A09D-25564002A725}"/>
              </a:ext>
            </a:extLst>
          </p:cNvPr>
          <p:cNvSpPr txBox="1"/>
          <p:nvPr/>
        </p:nvSpPr>
        <p:spPr>
          <a:xfrm>
            <a:off x="2362200" y="4724400"/>
            <a:ext cx="2590800" cy="369332"/>
          </a:xfrm>
          <a:prstGeom prst="rect">
            <a:avLst/>
          </a:prstGeom>
          <a:noFill/>
        </p:spPr>
        <p:txBody>
          <a:bodyPr wrap="square" rtlCol="0">
            <a:spAutoFit/>
          </a:bodyPr>
          <a:lstStyle/>
          <a:p>
            <a:r>
              <a:rPr lang="en-US"/>
              <a:t>.FASTQ file:</a:t>
            </a:r>
          </a:p>
        </p:txBody>
      </p:sp>
      <p:sp>
        <p:nvSpPr>
          <p:cNvPr id="16" name="Rectangle 15">
            <a:extLst>
              <a:ext uri="{FF2B5EF4-FFF2-40B4-BE49-F238E27FC236}">
                <a16:creationId xmlns:a16="http://schemas.microsoft.com/office/drawing/2014/main" id="{17DDD6B8-4004-3644-B98B-0FC8815BE7BA}"/>
              </a:ext>
            </a:extLst>
          </p:cNvPr>
          <p:cNvSpPr/>
          <p:nvPr/>
        </p:nvSpPr>
        <p:spPr>
          <a:xfrm>
            <a:off x="6434546" y="5465598"/>
            <a:ext cx="1008000" cy="180000"/>
          </a:xfrm>
          <a:prstGeom prst="rect">
            <a:avLst/>
          </a:prstGeom>
          <a:solidFill>
            <a:srgbClr val="FF0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DEE679C-547F-A64F-B357-4C00087FCBFE}"/>
              </a:ext>
            </a:extLst>
          </p:cNvPr>
          <p:cNvSpPr/>
          <p:nvPr/>
        </p:nvSpPr>
        <p:spPr>
          <a:xfrm>
            <a:off x="4648200" y="5474441"/>
            <a:ext cx="1008000" cy="180000"/>
          </a:xfrm>
          <a:prstGeom prst="rect">
            <a:avLst/>
          </a:prstGeom>
          <a:solidFill>
            <a:srgbClr val="66F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D3E408F-0B07-DE40-B81F-70CBBD2DA74B}"/>
              </a:ext>
            </a:extLst>
          </p:cNvPr>
          <p:cNvSpPr/>
          <p:nvPr/>
        </p:nvSpPr>
        <p:spPr>
          <a:xfrm>
            <a:off x="2590800" y="5465598"/>
            <a:ext cx="1008000" cy="180000"/>
          </a:xfrm>
          <a:prstGeom prst="rect">
            <a:avLst/>
          </a:prstGeom>
          <a:solidFill>
            <a:srgbClr val="006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C09B5A23-D76F-CE46-A47B-C9DB6FCA9498}"/>
              </a:ext>
            </a:extLst>
          </p:cNvPr>
          <p:cNvSpPr/>
          <p:nvPr/>
        </p:nvSpPr>
        <p:spPr>
          <a:xfrm>
            <a:off x="533400" y="2728300"/>
            <a:ext cx="6586946" cy="31970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DCD667-D09D-264F-9C98-A1090233CD82}"/>
              </a:ext>
            </a:extLst>
          </p:cNvPr>
          <p:cNvSpPr/>
          <p:nvPr/>
        </p:nvSpPr>
        <p:spPr>
          <a:xfrm>
            <a:off x="8724900" y="5405967"/>
            <a:ext cx="152400" cy="833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04149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dissolve">
                                      <p:cBhvr>
                                        <p:cTn id="19" dur="500"/>
                                        <p:tgtEl>
                                          <p:spTgt spid="10"/>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ssolve">
                                      <p:cBhvr>
                                        <p:cTn id="25" dur="500"/>
                                        <p:tgtEl>
                                          <p:spTgt spid="12"/>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dissolv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dissolve">
                                      <p:cBhvr>
                                        <p:cTn id="33" dur="500"/>
                                        <p:tgtEl>
                                          <p:spTgt spid="16"/>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500"/>
                                        <p:tgtEl>
                                          <p:spTgt spid="1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dissolve">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1: </a:t>
            </a:r>
            <a:r>
              <a:rPr lang="en-US"/>
              <a:t>Indexing the Reference Genome</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19</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080" r="58668" b="79817"/>
          <a:stretch/>
        </p:blipFill>
        <p:spPr bwMode="auto">
          <a:xfrm>
            <a:off x="454593" y="1371600"/>
            <a:ext cx="6349655" cy="952715"/>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0">
            <a:extLst>
              <a:ext uri="{FF2B5EF4-FFF2-40B4-BE49-F238E27FC236}">
                <a16:creationId xmlns:a16="http://schemas.microsoft.com/office/drawing/2014/main" id="{47EBC5A5-36FF-D242-8127-FC8DBACD39EC}"/>
              </a:ext>
            </a:extLst>
          </p:cNvPr>
          <p:cNvSpPr/>
          <p:nvPr/>
        </p:nvSpPr>
        <p:spPr>
          <a:xfrm>
            <a:off x="1175657" y="1916832"/>
            <a:ext cx="3106057" cy="1431433"/>
          </a:xfrm>
          <a:custGeom>
            <a:avLst/>
            <a:gdLst>
              <a:gd name="connsiteX0" fmla="*/ 0 w 3106057"/>
              <a:gd name="connsiteY0" fmla="*/ 0 h 1722665"/>
              <a:gd name="connsiteX1" fmla="*/ 870857 w 3106057"/>
              <a:gd name="connsiteY1" fmla="*/ 1640114 h 1722665"/>
              <a:gd name="connsiteX2" fmla="*/ 3106057 w 3106057"/>
              <a:gd name="connsiteY2" fmla="*/ 1494971 h 1722665"/>
              <a:gd name="connsiteX3" fmla="*/ 3106057 w 3106057"/>
              <a:gd name="connsiteY3" fmla="*/ 1494971 h 1722665"/>
            </a:gdLst>
            <a:ahLst/>
            <a:cxnLst>
              <a:cxn ang="0">
                <a:pos x="connsiteX0" y="connsiteY0"/>
              </a:cxn>
              <a:cxn ang="0">
                <a:pos x="connsiteX1" y="connsiteY1"/>
              </a:cxn>
              <a:cxn ang="0">
                <a:pos x="connsiteX2" y="connsiteY2"/>
              </a:cxn>
              <a:cxn ang="0">
                <a:pos x="connsiteX3" y="connsiteY3"/>
              </a:cxn>
            </a:cxnLst>
            <a:rect l="l" t="t" r="r" b="b"/>
            <a:pathLst>
              <a:path w="3106057" h="1722665">
                <a:moveTo>
                  <a:pt x="0" y="0"/>
                </a:moveTo>
                <a:cubicBezTo>
                  <a:pt x="176590" y="695476"/>
                  <a:pt x="353181" y="1390952"/>
                  <a:pt x="870857" y="1640114"/>
                </a:cubicBezTo>
                <a:cubicBezTo>
                  <a:pt x="1388533" y="1889276"/>
                  <a:pt x="3106057" y="1494971"/>
                  <a:pt x="3106057" y="1494971"/>
                </a:cubicBezTo>
                <a:lnTo>
                  <a:pt x="3106057" y="1494971"/>
                </a:lnTo>
              </a:path>
            </a:pathLst>
          </a:custGeom>
          <a:noFill/>
          <a:ln w="28575">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648E47-936E-CF4C-8E6E-6B60D9A9B9A6}"/>
              </a:ext>
            </a:extLst>
          </p:cNvPr>
          <p:cNvSpPr/>
          <p:nvPr/>
        </p:nvSpPr>
        <p:spPr>
          <a:xfrm>
            <a:off x="4353722" y="2780928"/>
            <a:ext cx="3890686" cy="280831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6600"/>
              <a:t>?</a:t>
            </a:r>
          </a:p>
        </p:txBody>
      </p:sp>
    </p:spTree>
    <p:extLst>
      <p:ext uri="{BB962C8B-B14F-4D97-AF65-F5344CB8AC3E}">
        <p14:creationId xmlns:p14="http://schemas.microsoft.com/office/powerpoint/2010/main" val="15465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vertical)">
                                      <p:cBhvr>
                                        <p:cTn id="7" dur="500"/>
                                        <p:tgtEl>
                                          <p:spTgt spid="1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Agenda for Lecture 2</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p>
          <a:p>
            <a:r>
              <a:rPr lang="en-US" dirty="0"/>
              <a:t>What is Genome Analysis?</a:t>
            </a:r>
          </a:p>
          <a:p>
            <a:endParaRPr lang="en-US" dirty="0"/>
          </a:p>
          <a:p>
            <a:r>
              <a:rPr lang="en-US" dirty="0"/>
              <a:t>What is Intelligent Genome Analysis?</a:t>
            </a:r>
          </a:p>
          <a:p>
            <a:endParaRPr lang="en-US" dirty="0"/>
          </a:p>
          <a:p>
            <a:r>
              <a:rPr lang="en-US" dirty="0"/>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2</a:t>
            </a:fld>
            <a:endParaRPr lang="en-US" altLang="en-US"/>
          </a:p>
        </p:txBody>
      </p:sp>
    </p:spTree>
    <p:extLst>
      <p:ext uri="{BB962C8B-B14F-4D97-AF65-F5344CB8AC3E}">
        <p14:creationId xmlns:p14="http://schemas.microsoft.com/office/powerpoint/2010/main" val="24109087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dirty="0"/>
              <a:t>Popular Indexing Technique </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20</a:t>
            </a:fld>
            <a:endParaRPr lang="en-US" altLang="en-US">
              <a:solidFill>
                <a:srgbClr val="000000"/>
              </a:solidFill>
            </a:endParaRPr>
          </a:p>
        </p:txBody>
      </p:sp>
      <p:sp>
        <p:nvSpPr>
          <p:cNvPr id="6" name="TextBox 5">
            <a:extLst>
              <a:ext uri="{FF2B5EF4-FFF2-40B4-BE49-F238E27FC236}">
                <a16:creationId xmlns:a16="http://schemas.microsoft.com/office/drawing/2014/main" id="{A889DBED-FC7E-AE42-8795-4010C6B970A9}"/>
              </a:ext>
            </a:extLst>
          </p:cNvPr>
          <p:cNvSpPr txBox="1"/>
          <p:nvPr/>
        </p:nvSpPr>
        <p:spPr>
          <a:xfrm>
            <a:off x="549238" y="2132856"/>
            <a:ext cx="7969324" cy="2308324"/>
          </a:xfrm>
          <a:prstGeom prst="rect">
            <a:avLst/>
          </a:prstGeom>
          <a:noFill/>
        </p:spPr>
        <p:txBody>
          <a:bodyPr wrap="square" rtlCol="0">
            <a:spAutoFit/>
          </a:bodyPr>
          <a:lstStyle/>
          <a:p>
            <a:pPr algn="ctr"/>
            <a:r>
              <a:rPr lang="en-US" sz="4800">
                <a:solidFill>
                  <a:srgbClr val="FF0000"/>
                </a:solidFill>
              </a:rPr>
              <a:t>Hashing</a:t>
            </a:r>
            <a:r>
              <a:rPr lang="en-US" sz="4800"/>
              <a:t> is the </a:t>
            </a:r>
            <a:r>
              <a:rPr lang="en-US" sz="4800">
                <a:solidFill>
                  <a:srgbClr val="0000FF"/>
                </a:solidFill>
              </a:rPr>
              <a:t>most popular indexing</a:t>
            </a:r>
            <a:r>
              <a:rPr lang="en-US" sz="4800"/>
              <a:t> technique for </a:t>
            </a:r>
          </a:p>
          <a:p>
            <a:pPr algn="ctr"/>
            <a:r>
              <a:rPr lang="en-US" sz="4800"/>
              <a:t>read mapping since 1988</a:t>
            </a:r>
          </a:p>
        </p:txBody>
      </p:sp>
      <p:sp>
        <p:nvSpPr>
          <p:cNvPr id="7" name="Rectangle 6">
            <a:extLst>
              <a:ext uri="{FF2B5EF4-FFF2-40B4-BE49-F238E27FC236}">
                <a16:creationId xmlns:a16="http://schemas.microsoft.com/office/drawing/2014/main" id="{EF143A5F-B821-E746-A8E5-3B42F882300B}"/>
              </a:ext>
            </a:extLst>
          </p:cNvPr>
          <p:cNvSpPr/>
          <p:nvPr/>
        </p:nvSpPr>
        <p:spPr>
          <a:xfrm>
            <a:off x="141412" y="5733256"/>
            <a:ext cx="8784976" cy="646331"/>
          </a:xfrm>
          <a:prstGeom prst="rect">
            <a:avLst/>
          </a:prstGeom>
        </p:spPr>
        <p:txBody>
          <a:bodyPr wrap="square">
            <a:spAutoFit/>
          </a:bodyPr>
          <a:lstStyle/>
          <a:p>
            <a:r>
              <a:rPr lang="en-US" dirty="0" err="1"/>
              <a:t>Alser</a:t>
            </a:r>
            <a:r>
              <a:rPr lang="en-US" dirty="0"/>
              <a:t>+, "</a:t>
            </a:r>
            <a:r>
              <a:rPr lang="en-US" dirty="0">
                <a:hlinkClick r:id="rId3"/>
              </a:rPr>
              <a:t>Technology dictates algorithms: Recent developments in read alignment</a:t>
            </a:r>
            <a:r>
              <a:rPr lang="en-US" dirty="0"/>
              <a:t>", Genome Biology, 2021</a:t>
            </a:r>
          </a:p>
        </p:txBody>
      </p:sp>
    </p:spTree>
    <p:extLst>
      <p:ext uri="{BB962C8B-B14F-4D97-AF65-F5344CB8AC3E}">
        <p14:creationId xmlns:p14="http://schemas.microsoft.com/office/powerpoint/2010/main" val="39027486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1: </a:t>
            </a:r>
            <a:r>
              <a:rPr lang="en-US"/>
              <a:t>Indexing the Reference Genome</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21</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080" r="58668" b="79817"/>
          <a:stretch/>
        </p:blipFill>
        <p:spPr bwMode="auto">
          <a:xfrm>
            <a:off x="454593" y="1371600"/>
            <a:ext cx="6349655" cy="9527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36030B6B-6BA6-C544-97DB-51AAC147D0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340" t="6453" b="66849"/>
          <a:stretch/>
        </p:blipFill>
        <p:spPr bwMode="auto">
          <a:xfrm>
            <a:off x="4211960" y="2541023"/>
            <a:ext cx="3830442" cy="3757328"/>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0">
            <a:extLst>
              <a:ext uri="{FF2B5EF4-FFF2-40B4-BE49-F238E27FC236}">
                <a16:creationId xmlns:a16="http://schemas.microsoft.com/office/drawing/2014/main" id="{47EBC5A5-36FF-D242-8127-FC8DBACD39EC}"/>
              </a:ext>
            </a:extLst>
          </p:cNvPr>
          <p:cNvSpPr/>
          <p:nvPr/>
        </p:nvSpPr>
        <p:spPr>
          <a:xfrm>
            <a:off x="1175657" y="1916832"/>
            <a:ext cx="3106057" cy="1431433"/>
          </a:xfrm>
          <a:custGeom>
            <a:avLst/>
            <a:gdLst>
              <a:gd name="connsiteX0" fmla="*/ 0 w 3106057"/>
              <a:gd name="connsiteY0" fmla="*/ 0 h 1722665"/>
              <a:gd name="connsiteX1" fmla="*/ 870857 w 3106057"/>
              <a:gd name="connsiteY1" fmla="*/ 1640114 h 1722665"/>
              <a:gd name="connsiteX2" fmla="*/ 3106057 w 3106057"/>
              <a:gd name="connsiteY2" fmla="*/ 1494971 h 1722665"/>
              <a:gd name="connsiteX3" fmla="*/ 3106057 w 3106057"/>
              <a:gd name="connsiteY3" fmla="*/ 1494971 h 1722665"/>
            </a:gdLst>
            <a:ahLst/>
            <a:cxnLst>
              <a:cxn ang="0">
                <a:pos x="connsiteX0" y="connsiteY0"/>
              </a:cxn>
              <a:cxn ang="0">
                <a:pos x="connsiteX1" y="connsiteY1"/>
              </a:cxn>
              <a:cxn ang="0">
                <a:pos x="connsiteX2" y="connsiteY2"/>
              </a:cxn>
              <a:cxn ang="0">
                <a:pos x="connsiteX3" y="connsiteY3"/>
              </a:cxn>
            </a:cxnLst>
            <a:rect l="l" t="t" r="r" b="b"/>
            <a:pathLst>
              <a:path w="3106057" h="1722665">
                <a:moveTo>
                  <a:pt x="0" y="0"/>
                </a:moveTo>
                <a:cubicBezTo>
                  <a:pt x="176590" y="695476"/>
                  <a:pt x="353181" y="1390952"/>
                  <a:pt x="870857" y="1640114"/>
                </a:cubicBezTo>
                <a:cubicBezTo>
                  <a:pt x="1388533" y="1889276"/>
                  <a:pt x="3106057" y="1494971"/>
                  <a:pt x="3106057" y="1494971"/>
                </a:cubicBezTo>
                <a:lnTo>
                  <a:pt x="3106057" y="1494971"/>
                </a:lnTo>
              </a:path>
            </a:pathLst>
          </a:custGeom>
          <a:noFill/>
          <a:ln w="28575">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223BAA1-2B9E-304E-AA22-496F31A8BCDD}"/>
              </a:ext>
            </a:extLst>
          </p:cNvPr>
          <p:cNvSpPr txBox="1"/>
          <p:nvPr/>
        </p:nvSpPr>
        <p:spPr>
          <a:xfrm>
            <a:off x="971600" y="3322865"/>
            <a:ext cx="2088232" cy="707886"/>
          </a:xfrm>
          <a:prstGeom prst="rect">
            <a:avLst/>
          </a:prstGeom>
          <a:noFill/>
        </p:spPr>
        <p:txBody>
          <a:bodyPr wrap="square" rtlCol="0">
            <a:spAutoFit/>
          </a:bodyPr>
          <a:lstStyle/>
          <a:p>
            <a:r>
              <a:rPr lang="en-US" sz="2000">
                <a:solidFill>
                  <a:srgbClr val="0000FF"/>
                </a:solidFill>
                <a:latin typeface="Calibri" panose="020F0502020204030204" pitchFamily="34" charset="0"/>
                <a:cs typeface="Calibri" panose="020F0502020204030204" pitchFamily="34" charset="0"/>
              </a:rPr>
              <a:t>Index the first seed at location 1</a:t>
            </a:r>
          </a:p>
        </p:txBody>
      </p:sp>
      <p:sp>
        <p:nvSpPr>
          <p:cNvPr id="9" name="TextBox 8">
            <a:extLst>
              <a:ext uri="{FF2B5EF4-FFF2-40B4-BE49-F238E27FC236}">
                <a16:creationId xmlns:a16="http://schemas.microsoft.com/office/drawing/2014/main" id="{747BABCD-73CA-104D-84B3-95678AAE2AE6}"/>
              </a:ext>
            </a:extLst>
          </p:cNvPr>
          <p:cNvSpPr txBox="1"/>
          <p:nvPr/>
        </p:nvSpPr>
        <p:spPr>
          <a:xfrm>
            <a:off x="3776312" y="2324315"/>
            <a:ext cx="2172390" cy="646331"/>
          </a:xfrm>
          <a:prstGeom prst="rect">
            <a:avLst/>
          </a:prstGeom>
          <a:solidFill>
            <a:schemeClr val="bg1"/>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Seed=k-</a:t>
            </a:r>
            <a:r>
              <a:rPr kumimoji="0" lang="en-US" sz="1800" b="0" i="0" u="none" strike="noStrike" kern="1200" cap="none" spc="0" normalizeH="0" baseline="0" noProof="0" err="1">
                <a:ln>
                  <a:noFill/>
                </a:ln>
                <a:solidFill>
                  <a:srgbClr val="0000FF"/>
                </a:solidFill>
                <a:effectLst/>
                <a:uLnTx/>
                <a:uFillTx/>
                <a:latin typeface="Tahoma"/>
                <a:ea typeface="+mn-ea"/>
                <a:cs typeface="+mn-cs"/>
              </a:rPr>
              <a:t>mer</a:t>
            </a:r>
            <a:r>
              <a:rPr kumimoji="0" lang="en-US" sz="1800" b="0" i="0" u="none" strike="noStrike" kern="1200" cap="none" spc="0" normalizeH="0" baseline="0" noProof="0">
                <a:ln>
                  <a:noFill/>
                </a:ln>
                <a:solidFill>
                  <a:srgbClr val="000000"/>
                </a:solidFill>
                <a:effectLst/>
                <a:uLnTx/>
                <a:uFillTx/>
                <a:latin typeface="Tahom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(string of length k)</a:t>
            </a:r>
            <a:r>
              <a:rPr kumimoji="0" lang="en-US" sz="1800" b="0" i="0" u="none" strike="noStrike" kern="1200" cap="none" spc="0" normalizeH="0" baseline="0" noProof="0">
                <a:ln>
                  <a:noFill/>
                </a:ln>
                <a:solidFill>
                  <a:srgbClr val="0000FF"/>
                </a:solidFill>
                <a:effectLst/>
                <a:uLnTx/>
                <a:uFillTx/>
                <a:latin typeface="Tahoma"/>
                <a:ea typeface="+mn-ea"/>
                <a:cs typeface="+mn-cs"/>
              </a:rPr>
              <a:t> </a:t>
            </a:r>
          </a:p>
        </p:txBody>
      </p:sp>
    </p:spTree>
    <p:extLst>
      <p:ext uri="{BB962C8B-B14F-4D97-AF65-F5344CB8AC3E}">
        <p14:creationId xmlns:p14="http://schemas.microsoft.com/office/powerpoint/2010/main" val="685337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67F35-B309-0C47-9954-17981485CC16}"/>
              </a:ext>
            </a:extLst>
          </p:cNvPr>
          <p:cNvSpPr>
            <a:spLocks noGrp="1"/>
          </p:cNvSpPr>
          <p:nvPr>
            <p:ph type="title"/>
          </p:nvPr>
        </p:nvSpPr>
        <p:spPr/>
        <p:txBody>
          <a:bodyPr/>
          <a:lstStyle/>
          <a:p>
            <a:r>
              <a:rPr lang="en-US"/>
              <a:t>Genome Index Properties</a:t>
            </a:r>
          </a:p>
        </p:txBody>
      </p:sp>
      <p:sp>
        <p:nvSpPr>
          <p:cNvPr id="3" name="Content Placeholder 2">
            <a:extLst>
              <a:ext uri="{FF2B5EF4-FFF2-40B4-BE49-F238E27FC236}">
                <a16:creationId xmlns:a16="http://schemas.microsoft.com/office/drawing/2014/main" id="{E719EEE8-FED1-B14B-A85D-51E5D9FD12EC}"/>
              </a:ext>
            </a:extLst>
          </p:cNvPr>
          <p:cNvSpPr>
            <a:spLocks noGrp="1"/>
          </p:cNvSpPr>
          <p:nvPr>
            <p:ph idx="1"/>
          </p:nvPr>
        </p:nvSpPr>
        <p:spPr>
          <a:xfrm>
            <a:off x="228600" y="1000472"/>
            <a:ext cx="8610600" cy="4876800"/>
          </a:xfrm>
        </p:spPr>
        <p:txBody>
          <a:bodyPr/>
          <a:lstStyle/>
          <a:p>
            <a:r>
              <a:rPr lang="en-US"/>
              <a:t>The index is built </a:t>
            </a:r>
            <a:r>
              <a:rPr lang="en-US">
                <a:solidFill>
                  <a:srgbClr val="FF0000"/>
                </a:solidFill>
              </a:rPr>
              <a:t>only once </a:t>
            </a:r>
            <a:r>
              <a:rPr lang="en-US"/>
              <a:t>for each reference.</a:t>
            </a:r>
          </a:p>
          <a:p>
            <a:endParaRPr lang="en-US"/>
          </a:p>
          <a:p>
            <a:r>
              <a:rPr lang="en-US">
                <a:solidFill>
                  <a:srgbClr val="0000FF"/>
                </a:solidFill>
              </a:rPr>
              <a:t>Seeds</a:t>
            </a:r>
            <a:r>
              <a:rPr lang="en-US"/>
              <a:t> can be overlapping, non-overlapping, spaced, adjacent, non-adjacent, minimizers, compressed, …</a:t>
            </a:r>
          </a:p>
          <a:p>
            <a:endParaRPr lang="en-US"/>
          </a:p>
          <a:p>
            <a:endParaRPr lang="en-US"/>
          </a:p>
          <a:p>
            <a:endParaRPr lang="en-US"/>
          </a:p>
          <a:p>
            <a:endParaRPr lang="en-US"/>
          </a:p>
        </p:txBody>
      </p:sp>
      <p:sp>
        <p:nvSpPr>
          <p:cNvPr id="4" name="Slide Number Placeholder 3">
            <a:extLst>
              <a:ext uri="{FF2B5EF4-FFF2-40B4-BE49-F238E27FC236}">
                <a16:creationId xmlns:a16="http://schemas.microsoft.com/office/drawing/2014/main" id="{91C71711-0F9B-D448-8485-744C8DB8757B}"/>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22</a:t>
            </a:fld>
            <a:endParaRPr lang="en-US" altLang="en-US">
              <a:solidFill>
                <a:srgbClr val="000000"/>
              </a:solidFill>
            </a:endParaRPr>
          </a:p>
        </p:txBody>
      </p:sp>
      <p:graphicFrame>
        <p:nvGraphicFramePr>
          <p:cNvPr id="5" name="Table 4">
            <a:extLst>
              <a:ext uri="{FF2B5EF4-FFF2-40B4-BE49-F238E27FC236}">
                <a16:creationId xmlns:a16="http://schemas.microsoft.com/office/drawing/2014/main" id="{9D9EDABB-A1A1-6849-9224-D7D10F37DF34}"/>
              </a:ext>
            </a:extLst>
          </p:cNvPr>
          <p:cNvGraphicFramePr>
            <a:graphicFrameLocks noGrp="1"/>
          </p:cNvGraphicFramePr>
          <p:nvPr/>
        </p:nvGraphicFramePr>
        <p:xfrm>
          <a:off x="1221900" y="3284984"/>
          <a:ext cx="6624000" cy="2227057"/>
        </p:xfrm>
        <a:graphic>
          <a:graphicData uri="http://schemas.openxmlformats.org/drawingml/2006/table">
            <a:tbl>
              <a:tblPr>
                <a:tableStyleId>{8A107856-5554-42FB-B03E-39F5DBC370BA}</a:tableStyleId>
              </a:tblPr>
              <a:tblGrid>
                <a:gridCol w="1656000">
                  <a:extLst>
                    <a:ext uri="{9D8B030D-6E8A-4147-A177-3AD203B41FA5}">
                      <a16:colId xmlns:a16="http://schemas.microsoft.com/office/drawing/2014/main" val="485027737"/>
                    </a:ext>
                  </a:extLst>
                </a:gridCol>
                <a:gridCol w="1656000">
                  <a:extLst>
                    <a:ext uri="{9D8B030D-6E8A-4147-A177-3AD203B41FA5}">
                      <a16:colId xmlns:a16="http://schemas.microsoft.com/office/drawing/2014/main" val="2507988729"/>
                    </a:ext>
                  </a:extLst>
                </a:gridCol>
                <a:gridCol w="1656000">
                  <a:extLst>
                    <a:ext uri="{9D8B030D-6E8A-4147-A177-3AD203B41FA5}">
                      <a16:colId xmlns:a16="http://schemas.microsoft.com/office/drawing/2014/main" val="3253564329"/>
                    </a:ext>
                  </a:extLst>
                </a:gridCol>
                <a:gridCol w="1656000">
                  <a:extLst>
                    <a:ext uri="{9D8B030D-6E8A-4147-A177-3AD203B41FA5}">
                      <a16:colId xmlns:a16="http://schemas.microsoft.com/office/drawing/2014/main" val="3683059913"/>
                    </a:ext>
                  </a:extLst>
                </a:gridCol>
              </a:tblGrid>
              <a:tr h="517139">
                <a:tc>
                  <a:txBody>
                    <a:bodyPr/>
                    <a:lstStyle/>
                    <a:p>
                      <a:pPr algn="ctr" rtl="0" fontAlgn="t">
                        <a:spcBef>
                          <a:spcPts val="0"/>
                        </a:spcBef>
                        <a:spcAft>
                          <a:spcPts val="0"/>
                        </a:spcAft>
                      </a:pPr>
                      <a:r>
                        <a:rPr lang="en-US" sz="1800" b="1" u="none" strike="noStrike">
                          <a:effectLst/>
                        </a:rPr>
                        <a:t>Tool</a:t>
                      </a:r>
                      <a:endParaRPr lang="en-US" sz="2800" b="1">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Version</a:t>
                      </a:r>
                      <a:endParaRPr lang="en-US" sz="2800" b="1">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Index Size</a:t>
                      </a:r>
                      <a:r>
                        <a:rPr lang="en-US" sz="1800" b="1" u="none" strike="noStrike" baseline="30000">
                          <a:effectLst/>
                        </a:rPr>
                        <a:t>*</a:t>
                      </a:r>
                      <a:endParaRPr lang="en-US" sz="2800" b="1" baseline="30000">
                        <a:effectLst/>
                      </a:endParaRPr>
                    </a:p>
                  </a:txBody>
                  <a:tcPr marL="63500" marR="63500" marT="63500" marB="63500" anchor="ctr"/>
                </a:tc>
                <a:tc>
                  <a:txBody>
                    <a:bodyPr/>
                    <a:lstStyle/>
                    <a:p>
                      <a:pPr algn="ctr" rtl="0" fontAlgn="t">
                        <a:spcBef>
                          <a:spcPts val="0"/>
                        </a:spcBef>
                        <a:spcAft>
                          <a:spcPts val="0"/>
                        </a:spcAft>
                      </a:pPr>
                      <a:r>
                        <a:rPr lang="en-US" sz="1800" b="1" u="none" strike="noStrike">
                          <a:effectLst/>
                        </a:rPr>
                        <a:t>Indexing Time</a:t>
                      </a:r>
                      <a:endParaRPr lang="en-US" sz="2800" b="1">
                        <a:effectLst/>
                      </a:endParaRPr>
                    </a:p>
                  </a:txBody>
                  <a:tcPr marL="63500" marR="63500" marT="63500" marB="63500" anchor="ctr"/>
                </a:tc>
                <a:extLst>
                  <a:ext uri="{0D108BD9-81ED-4DB2-BD59-A6C34878D82A}">
                    <a16:rowId xmlns:a16="http://schemas.microsoft.com/office/drawing/2014/main" val="2604996155"/>
                  </a:ext>
                </a:extLst>
              </a:tr>
              <a:tr h="517139">
                <a:tc>
                  <a:txBody>
                    <a:bodyPr/>
                    <a:lstStyle/>
                    <a:p>
                      <a:pPr algn="ctr" rtl="0" fontAlgn="t">
                        <a:spcBef>
                          <a:spcPts val="0"/>
                        </a:spcBef>
                        <a:spcAft>
                          <a:spcPts val="0"/>
                        </a:spcAft>
                      </a:pPr>
                      <a:r>
                        <a:rPr lang="en-US" sz="1800" u="none" strike="noStrike">
                          <a:effectLst/>
                        </a:rPr>
                        <a:t>mrFAST</a:t>
                      </a:r>
                      <a:endParaRPr lang="en-US" sz="2800">
                        <a:effectLst/>
                      </a:endParaRPr>
                    </a:p>
                  </a:txBody>
                  <a:tcPr marL="63500" marR="63500" marT="63500" marB="63500" anchor="ctr">
                    <a:noFill/>
                  </a:tcPr>
                </a:tc>
                <a:tc>
                  <a:txBody>
                    <a:bodyPr/>
                    <a:lstStyle/>
                    <a:p>
                      <a:pPr algn="ctr" rtl="0" fontAlgn="t">
                        <a:spcBef>
                          <a:spcPts val="0"/>
                        </a:spcBef>
                        <a:spcAft>
                          <a:spcPts val="0"/>
                        </a:spcAft>
                      </a:pPr>
                      <a:r>
                        <a:rPr lang="en-US" sz="1800" u="none" strike="noStrike">
                          <a:effectLst/>
                        </a:rPr>
                        <a:t>2.2.5</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16.5 GB</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20.00 min</a:t>
                      </a:r>
                      <a:endParaRPr lang="en-US" sz="2800">
                        <a:effectLst/>
                      </a:endParaRPr>
                    </a:p>
                  </a:txBody>
                  <a:tcPr marL="63500" marR="63500" marT="63500" marB="63500" anchor="ctr">
                    <a:noFill/>
                  </a:tcPr>
                </a:tc>
                <a:extLst>
                  <a:ext uri="{0D108BD9-81ED-4DB2-BD59-A6C34878D82A}">
                    <a16:rowId xmlns:a16="http://schemas.microsoft.com/office/drawing/2014/main" val="1246091873"/>
                  </a:ext>
                </a:extLst>
              </a:tr>
              <a:tr h="517139">
                <a:tc>
                  <a:txBody>
                    <a:bodyPr/>
                    <a:lstStyle/>
                    <a:p>
                      <a:pPr algn="ctr" rtl="0" fontAlgn="t">
                        <a:spcBef>
                          <a:spcPts val="0"/>
                        </a:spcBef>
                        <a:spcAft>
                          <a:spcPts val="0"/>
                        </a:spcAft>
                      </a:pPr>
                      <a:r>
                        <a:rPr lang="en-US" sz="1800" u="none" strike="noStrike">
                          <a:effectLst/>
                        </a:rPr>
                        <a:t>minimap2</a:t>
                      </a:r>
                      <a:endParaRPr lang="en-US" sz="2800">
                        <a:effectLst/>
                      </a:endParaRPr>
                    </a:p>
                  </a:txBody>
                  <a:tcPr marL="63500" marR="63500" marT="63500" marB="63500" anchor="ctr"/>
                </a:tc>
                <a:tc>
                  <a:txBody>
                    <a:bodyPr/>
                    <a:lstStyle/>
                    <a:p>
                      <a:pPr algn="ctr" rtl="0" fontAlgn="t">
                        <a:spcBef>
                          <a:spcPts val="0"/>
                        </a:spcBef>
                        <a:spcAft>
                          <a:spcPts val="0"/>
                        </a:spcAft>
                      </a:pPr>
                      <a:r>
                        <a:rPr lang="en-US" sz="1800" u="none" strike="noStrike">
                          <a:effectLst/>
                        </a:rPr>
                        <a:t>0.12.7</a:t>
                      </a:r>
                      <a:endParaRPr lang="en-US" sz="2800">
                        <a:effectLst/>
                      </a:endParaRPr>
                    </a:p>
                  </a:txBody>
                  <a:tcPr marL="63500" marR="63500" marT="63500" marB="63500" anchor="ctr"/>
                </a:tc>
                <a:tc>
                  <a:txBody>
                    <a:bodyPr/>
                    <a:lstStyle/>
                    <a:p>
                      <a:pPr algn="r" rtl="0" fontAlgn="t">
                        <a:spcBef>
                          <a:spcPts val="0"/>
                        </a:spcBef>
                        <a:spcAft>
                          <a:spcPts val="0"/>
                        </a:spcAft>
                      </a:pPr>
                      <a:r>
                        <a:rPr lang="en-US" sz="1800" u="none" strike="noStrike">
                          <a:effectLst/>
                        </a:rPr>
                        <a:t>7.2 GB</a:t>
                      </a:r>
                      <a:endParaRPr lang="en-US" sz="2800">
                        <a:effectLst/>
                      </a:endParaRPr>
                    </a:p>
                  </a:txBody>
                  <a:tcPr marL="63500" marR="63500" marT="63500" marB="63500" anchor="ctr"/>
                </a:tc>
                <a:tc>
                  <a:txBody>
                    <a:bodyPr/>
                    <a:lstStyle/>
                    <a:p>
                      <a:pPr algn="r" rtl="0" fontAlgn="t">
                        <a:spcBef>
                          <a:spcPts val="0"/>
                        </a:spcBef>
                        <a:spcAft>
                          <a:spcPts val="0"/>
                        </a:spcAft>
                      </a:pPr>
                      <a:r>
                        <a:rPr lang="en-US" sz="1800" u="none" strike="noStrike">
                          <a:effectLst/>
                        </a:rPr>
                        <a:t>3.33 min</a:t>
                      </a:r>
                      <a:endParaRPr lang="en-US" sz="2800">
                        <a:effectLst/>
                      </a:endParaRPr>
                    </a:p>
                  </a:txBody>
                  <a:tcPr marL="63500" marR="63500" marT="63500" marB="63500" anchor="ctr"/>
                </a:tc>
                <a:extLst>
                  <a:ext uri="{0D108BD9-81ED-4DB2-BD59-A6C34878D82A}">
                    <a16:rowId xmlns:a16="http://schemas.microsoft.com/office/drawing/2014/main" val="824801967"/>
                  </a:ext>
                </a:extLst>
              </a:tr>
              <a:tr h="517139">
                <a:tc>
                  <a:txBody>
                    <a:bodyPr/>
                    <a:lstStyle/>
                    <a:p>
                      <a:pPr algn="ctr" rtl="0" fontAlgn="t">
                        <a:spcBef>
                          <a:spcPts val="0"/>
                        </a:spcBef>
                        <a:spcAft>
                          <a:spcPts val="0"/>
                        </a:spcAft>
                      </a:pPr>
                      <a:r>
                        <a:rPr lang="en-US" sz="1800" u="none" strike="noStrike">
                          <a:effectLst/>
                        </a:rPr>
                        <a:t>BWA-MEM</a:t>
                      </a:r>
                      <a:endParaRPr lang="en-US" sz="2800">
                        <a:effectLst/>
                      </a:endParaRPr>
                    </a:p>
                  </a:txBody>
                  <a:tcPr marL="63500" marR="63500" marT="63500" marB="63500" anchor="ctr">
                    <a:noFill/>
                  </a:tcPr>
                </a:tc>
                <a:tc>
                  <a:txBody>
                    <a:bodyPr/>
                    <a:lstStyle/>
                    <a:p>
                      <a:pPr algn="ctr" rtl="0" fontAlgn="t">
                        <a:spcBef>
                          <a:spcPts val="0"/>
                        </a:spcBef>
                        <a:spcAft>
                          <a:spcPts val="0"/>
                        </a:spcAft>
                      </a:pPr>
                      <a:r>
                        <a:rPr lang="en-US" sz="1800" u="none" strike="noStrike">
                          <a:effectLst/>
                        </a:rPr>
                        <a:t>0.7.17</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4.7 GB</a:t>
                      </a:r>
                      <a:endParaRPr lang="en-US" sz="2800">
                        <a:effectLst/>
                      </a:endParaRPr>
                    </a:p>
                  </a:txBody>
                  <a:tcPr marL="63500" marR="63500" marT="63500" marB="63500" anchor="ctr">
                    <a:noFill/>
                  </a:tcPr>
                </a:tc>
                <a:tc>
                  <a:txBody>
                    <a:bodyPr/>
                    <a:lstStyle/>
                    <a:p>
                      <a:pPr algn="r" rtl="0" fontAlgn="t">
                        <a:spcBef>
                          <a:spcPts val="0"/>
                        </a:spcBef>
                        <a:spcAft>
                          <a:spcPts val="0"/>
                        </a:spcAft>
                      </a:pPr>
                      <a:r>
                        <a:rPr lang="en-US" sz="1800" u="none" strike="noStrike">
                          <a:effectLst/>
                        </a:rPr>
                        <a:t>49.96 min</a:t>
                      </a:r>
                      <a:endParaRPr lang="en-US" sz="2800">
                        <a:effectLst/>
                      </a:endParaRPr>
                    </a:p>
                  </a:txBody>
                  <a:tcPr marL="63500" marR="63500" marT="63500" marB="63500" anchor="ctr">
                    <a:noFill/>
                  </a:tcPr>
                </a:tc>
                <a:extLst>
                  <a:ext uri="{0D108BD9-81ED-4DB2-BD59-A6C34878D82A}">
                    <a16:rowId xmlns:a16="http://schemas.microsoft.com/office/drawing/2014/main" val="1841053371"/>
                  </a:ext>
                </a:extLst>
              </a:tr>
            </a:tbl>
          </a:graphicData>
        </a:graphic>
      </p:graphicFrame>
      <p:sp>
        <p:nvSpPr>
          <p:cNvPr id="7" name="TextBox 6">
            <a:extLst>
              <a:ext uri="{FF2B5EF4-FFF2-40B4-BE49-F238E27FC236}">
                <a16:creationId xmlns:a16="http://schemas.microsoft.com/office/drawing/2014/main" id="{EEAA3320-D62E-0E41-B079-9F9A8107FFA9}"/>
              </a:ext>
            </a:extLst>
          </p:cNvPr>
          <p:cNvSpPr txBox="1"/>
          <p:nvPr/>
        </p:nvSpPr>
        <p:spPr>
          <a:xfrm>
            <a:off x="3347864" y="5507940"/>
            <a:ext cx="2975992" cy="369332"/>
          </a:xfrm>
          <a:prstGeom prst="rect">
            <a:avLst/>
          </a:prstGeom>
          <a:noFill/>
        </p:spPr>
        <p:txBody>
          <a:bodyPr wrap="square" rtlCol="0">
            <a:spAutoFit/>
          </a:bodyPr>
          <a:lstStyle/>
          <a:p>
            <a:r>
              <a:rPr lang="en-US" baseline="30000"/>
              <a:t>*</a:t>
            </a:r>
            <a:r>
              <a:rPr lang="en-US"/>
              <a:t>Human genome = 3.2 GB</a:t>
            </a:r>
          </a:p>
        </p:txBody>
      </p:sp>
    </p:spTree>
    <p:extLst>
      <p:ext uri="{BB962C8B-B14F-4D97-AF65-F5344CB8AC3E}">
        <p14:creationId xmlns:p14="http://schemas.microsoft.com/office/powerpoint/2010/main" val="17811123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6AF6D-16D5-3F48-BA9D-090CD525E84B}"/>
              </a:ext>
            </a:extLst>
          </p:cNvPr>
          <p:cNvSpPr>
            <a:spLocks noGrp="1"/>
          </p:cNvSpPr>
          <p:nvPr>
            <p:ph type="title"/>
          </p:nvPr>
        </p:nvSpPr>
        <p:spPr/>
        <p:txBody>
          <a:bodyPr/>
          <a:lstStyle/>
          <a:p>
            <a:r>
              <a:rPr lang="en-US"/>
              <a:t>Performance of Human Genome Indexing </a:t>
            </a:r>
          </a:p>
        </p:txBody>
      </p:sp>
      <p:sp>
        <p:nvSpPr>
          <p:cNvPr id="4" name="Slide Number Placeholder 3">
            <a:extLst>
              <a:ext uri="{FF2B5EF4-FFF2-40B4-BE49-F238E27FC236}">
                <a16:creationId xmlns:a16="http://schemas.microsoft.com/office/drawing/2014/main" id="{FC9FB47A-BA80-6541-8398-BAA4EE7FB0D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23</a:t>
            </a:fld>
            <a:endParaRPr lang="en-US" altLang="en-US">
              <a:solidFill>
                <a:srgbClr val="000000"/>
              </a:solidFill>
            </a:endParaRPr>
          </a:p>
        </p:txBody>
      </p:sp>
      <p:sp>
        <p:nvSpPr>
          <p:cNvPr id="9" name="Rectangle 8">
            <a:extLst>
              <a:ext uri="{FF2B5EF4-FFF2-40B4-BE49-F238E27FC236}">
                <a16:creationId xmlns:a16="http://schemas.microsoft.com/office/drawing/2014/main" id="{BBEDA242-9BF2-8D45-AE2D-D55395125752}"/>
              </a:ext>
            </a:extLst>
          </p:cNvPr>
          <p:cNvSpPr/>
          <p:nvPr/>
        </p:nvSpPr>
        <p:spPr>
          <a:xfrm>
            <a:off x="141412" y="5733256"/>
            <a:ext cx="8784976" cy="646331"/>
          </a:xfrm>
          <a:prstGeom prst="rect">
            <a:avLst/>
          </a:prstGeom>
        </p:spPr>
        <p:txBody>
          <a:bodyPr wrap="square">
            <a:spAutoFit/>
          </a:bodyPr>
          <a:lstStyle/>
          <a:p>
            <a:r>
              <a:rPr lang="en-US" dirty="0" err="1"/>
              <a:t>Alser</a:t>
            </a:r>
            <a:r>
              <a:rPr lang="en-US" dirty="0"/>
              <a:t>+, "</a:t>
            </a:r>
            <a:r>
              <a:rPr lang="en-US" dirty="0">
                <a:hlinkClick r:id="rId3"/>
              </a:rPr>
              <a:t>Technology dictates algorithms: Recent developments in read alignment</a:t>
            </a:r>
            <a:r>
              <a:rPr lang="en-US" dirty="0"/>
              <a:t>", Genome Biology, 2021</a:t>
            </a:r>
          </a:p>
        </p:txBody>
      </p:sp>
      <p:pic>
        <p:nvPicPr>
          <p:cNvPr id="14"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528B8D9D-EC64-7F43-B034-F9AFDC4AE52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5686" b="22735"/>
          <a:stretch/>
        </p:blipFill>
        <p:spPr bwMode="auto">
          <a:xfrm>
            <a:off x="0" y="2176499"/>
            <a:ext cx="9113537" cy="24046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5C5D3C1-E0F3-4E4D-9BF0-188109D7133C}"/>
              </a:ext>
            </a:extLst>
          </p:cNvPr>
          <p:cNvSpPr txBox="1"/>
          <p:nvPr/>
        </p:nvSpPr>
        <p:spPr>
          <a:xfrm>
            <a:off x="8102774" y="2082334"/>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Tree>
    <p:extLst>
      <p:ext uri="{BB962C8B-B14F-4D97-AF65-F5344CB8AC3E}">
        <p14:creationId xmlns:p14="http://schemas.microsoft.com/office/powerpoint/2010/main" val="2389102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3794" name="Title 3"/>
          <p:cNvSpPr>
            <a:spLocks noGrp="1"/>
          </p:cNvSpPr>
          <p:nvPr>
            <p:ph type="title"/>
          </p:nvPr>
        </p:nvSpPr>
        <p:spPr/>
        <p:txBody>
          <a:bodyPr/>
          <a:lstStyle/>
          <a:p>
            <a:r>
              <a:rPr lang="en-US"/>
              <a:t>Read Mapping Algorithms: Two Styles</a:t>
            </a:r>
          </a:p>
        </p:txBody>
      </p:sp>
      <p:sp>
        <p:nvSpPr>
          <p:cNvPr id="33795" name="Content Placeholder 4"/>
          <p:cNvSpPr>
            <a:spLocks noGrp="1"/>
          </p:cNvSpPr>
          <p:nvPr>
            <p:ph idx="1"/>
          </p:nvPr>
        </p:nvSpPr>
        <p:spPr>
          <a:xfrm>
            <a:off x="251520" y="1268760"/>
            <a:ext cx="8795320" cy="4530725"/>
          </a:xfrm>
        </p:spPr>
        <p:txBody>
          <a:bodyPr/>
          <a:lstStyle/>
          <a:p>
            <a:r>
              <a:rPr lang="en-US" sz="2200">
                <a:solidFill>
                  <a:srgbClr val="7030A0"/>
                </a:solidFill>
              </a:rPr>
              <a:t>Hash based seed-and-extend </a:t>
            </a:r>
            <a:r>
              <a:rPr lang="en-US" sz="2200"/>
              <a:t>(hash table, suffix array, suffix tree)</a:t>
            </a:r>
          </a:p>
          <a:p>
            <a:pPr lvl="1"/>
            <a:r>
              <a:rPr lang="en-US" sz="2000"/>
              <a:t>Index the “k-</a:t>
            </a:r>
            <a:r>
              <a:rPr lang="en-US" sz="2000" err="1"/>
              <a:t>mers</a:t>
            </a:r>
            <a:r>
              <a:rPr lang="en-US" sz="2000"/>
              <a:t>” in the genome into a hash table (pre-processing)</a:t>
            </a:r>
          </a:p>
          <a:p>
            <a:pPr lvl="1"/>
            <a:r>
              <a:rPr lang="en-US" sz="2000"/>
              <a:t>When searching a read, find the location of a k-</a:t>
            </a:r>
            <a:r>
              <a:rPr lang="en-US" sz="2000" err="1"/>
              <a:t>mer</a:t>
            </a:r>
            <a:r>
              <a:rPr lang="en-US" sz="2000"/>
              <a:t> in the read; then extend through alignment</a:t>
            </a:r>
          </a:p>
          <a:p>
            <a:pPr lvl="1"/>
            <a:r>
              <a:rPr lang="en-US" sz="2000">
                <a:solidFill>
                  <a:srgbClr val="0432FF"/>
                </a:solidFill>
              </a:rPr>
              <a:t>More sensitive (can find all mapping locations)</a:t>
            </a:r>
            <a:r>
              <a:rPr lang="en-US" sz="2000"/>
              <a:t>, but </a:t>
            </a:r>
            <a:r>
              <a:rPr lang="en-US" sz="2000">
                <a:solidFill>
                  <a:srgbClr val="FF0000"/>
                </a:solidFill>
              </a:rPr>
              <a:t>slow</a:t>
            </a:r>
          </a:p>
          <a:p>
            <a:pPr lvl="1"/>
            <a:r>
              <a:rPr lang="en-US" sz="2000"/>
              <a:t>Requires </a:t>
            </a:r>
            <a:r>
              <a:rPr lang="en-US" sz="2000">
                <a:solidFill>
                  <a:srgbClr val="FF0000"/>
                </a:solidFill>
              </a:rPr>
              <a:t>large memory</a:t>
            </a:r>
            <a:r>
              <a:rPr lang="en-US" sz="2000"/>
              <a:t>; this </a:t>
            </a:r>
            <a:r>
              <a:rPr lang="en-US" sz="2000">
                <a:solidFill>
                  <a:srgbClr val="0000FF"/>
                </a:solidFill>
              </a:rPr>
              <a:t>can be reduced </a:t>
            </a:r>
            <a:r>
              <a:rPr lang="en-US" sz="2000"/>
              <a:t>with cost to run time</a:t>
            </a:r>
          </a:p>
          <a:p>
            <a:endParaRPr lang="en-US" sz="2200"/>
          </a:p>
          <a:p>
            <a:r>
              <a:rPr lang="en-US" sz="2200">
                <a:solidFill>
                  <a:srgbClr val="7030A0"/>
                </a:solidFill>
              </a:rPr>
              <a:t>Burrows-Wheeler Transform &amp; </a:t>
            </a:r>
            <a:r>
              <a:rPr lang="en-US" sz="2200" err="1">
                <a:solidFill>
                  <a:srgbClr val="7030A0"/>
                </a:solidFill>
              </a:rPr>
              <a:t>Ferragina-Manzini</a:t>
            </a:r>
            <a:r>
              <a:rPr lang="en-US" sz="2200">
                <a:solidFill>
                  <a:srgbClr val="7030A0"/>
                </a:solidFill>
              </a:rPr>
              <a:t> Index based aligners</a:t>
            </a:r>
          </a:p>
          <a:p>
            <a:pPr lvl="1"/>
            <a:r>
              <a:rPr lang="en-US" sz="2000"/>
              <a:t>BWT is a compression method used to compress the genome index</a:t>
            </a:r>
          </a:p>
          <a:p>
            <a:pPr lvl="1"/>
            <a:r>
              <a:rPr lang="en-US" sz="2000"/>
              <a:t>Perfect matches can be found very quickly, memory lookup costs increase for imperfect matches</a:t>
            </a:r>
          </a:p>
          <a:p>
            <a:pPr lvl="1"/>
            <a:r>
              <a:rPr lang="en-US" sz="2000">
                <a:solidFill>
                  <a:srgbClr val="FF0000"/>
                </a:solidFill>
              </a:rPr>
              <a:t>Reduced sensitivity</a:t>
            </a:r>
          </a:p>
        </p:txBody>
      </p:sp>
    </p:spTree>
    <p:extLst>
      <p:ext uri="{BB962C8B-B14F-4D97-AF65-F5344CB8AC3E}">
        <p14:creationId xmlns:p14="http://schemas.microsoft.com/office/powerpoint/2010/main" val="134519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79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79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7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25</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EF9C8B5-BD5C-7841-B4F2-0A16B5F484D4}"/>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49571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26</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8D0CA066-4F0B-8540-810E-04394FC2AC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340" t="6453" b="66849"/>
          <a:stretch/>
        </p:blipFill>
        <p:spPr bwMode="auto">
          <a:xfrm>
            <a:off x="5755389" y="972914"/>
            <a:ext cx="2931276" cy="28753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75A54BC-D89C-1E43-A145-3ACFB35E1A0A}"/>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8DAC0441-B961-7143-A407-E422444BEC04}"/>
              </a:ext>
            </a:extLst>
          </p:cNvPr>
          <p:cNvSpPr/>
          <p:nvPr/>
        </p:nvSpPr>
        <p:spPr>
          <a:xfrm>
            <a:off x="3967088" y="1279513"/>
            <a:ext cx="2045072" cy="493303"/>
          </a:xfrm>
          <a:custGeom>
            <a:avLst/>
            <a:gdLst>
              <a:gd name="connsiteX0" fmla="*/ 0 w 1872342"/>
              <a:gd name="connsiteY0" fmla="*/ 493303 h 493303"/>
              <a:gd name="connsiteX1" fmla="*/ 1146628 w 1872342"/>
              <a:gd name="connsiteY1" fmla="*/ 14331 h 493303"/>
              <a:gd name="connsiteX2" fmla="*/ 1872342 w 1872342"/>
              <a:gd name="connsiteY2" fmla="*/ 115931 h 493303"/>
              <a:gd name="connsiteX3" fmla="*/ 1872342 w 1872342"/>
              <a:gd name="connsiteY3" fmla="*/ 115931 h 493303"/>
            </a:gdLst>
            <a:ahLst/>
            <a:cxnLst>
              <a:cxn ang="0">
                <a:pos x="connsiteX0" y="connsiteY0"/>
              </a:cxn>
              <a:cxn ang="0">
                <a:pos x="connsiteX1" y="connsiteY1"/>
              </a:cxn>
              <a:cxn ang="0">
                <a:pos x="connsiteX2" y="connsiteY2"/>
              </a:cxn>
              <a:cxn ang="0">
                <a:pos x="connsiteX3" y="connsiteY3"/>
              </a:cxn>
            </a:cxnLst>
            <a:rect l="l" t="t" r="r" b="b"/>
            <a:pathLst>
              <a:path w="1872342" h="493303">
                <a:moveTo>
                  <a:pt x="0" y="493303"/>
                </a:moveTo>
                <a:cubicBezTo>
                  <a:pt x="417285" y="285264"/>
                  <a:pt x="834571" y="77226"/>
                  <a:pt x="1146628" y="14331"/>
                </a:cubicBezTo>
                <a:cubicBezTo>
                  <a:pt x="1458685" y="-48564"/>
                  <a:pt x="1872342" y="115931"/>
                  <a:pt x="1872342" y="115931"/>
                </a:cubicBezTo>
                <a:lnTo>
                  <a:pt x="1872342" y="115931"/>
                </a:lnTo>
              </a:path>
            </a:pathLst>
          </a:custGeom>
          <a:noFill/>
          <a:ln w="12700">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33DF15B7-7B47-0D45-BE9A-755FFB20DF8A}"/>
              </a:ext>
            </a:extLst>
          </p:cNvPr>
          <p:cNvSpPr/>
          <p:nvPr/>
        </p:nvSpPr>
        <p:spPr>
          <a:xfrm>
            <a:off x="5762171" y="972914"/>
            <a:ext cx="3077029" cy="2875325"/>
          </a:xfrm>
          <a:prstGeom prst="roundRect">
            <a:avLst>
              <a:gd name="adj" fmla="val 106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11A057E0-A03E-9143-894E-6371A3C1B4D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4344" t="40333" r="1469" b="33994"/>
          <a:stretch/>
        </p:blipFill>
        <p:spPr bwMode="auto">
          <a:xfrm>
            <a:off x="2447763" y="3891965"/>
            <a:ext cx="4104457" cy="2423403"/>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ADA7D09E-9E3E-3E41-982C-6E02C1D8FBF1}"/>
              </a:ext>
            </a:extLst>
          </p:cNvPr>
          <p:cNvSpPr/>
          <p:nvPr/>
        </p:nvSpPr>
        <p:spPr>
          <a:xfrm>
            <a:off x="2446782" y="4072592"/>
            <a:ext cx="469033" cy="292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0942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a:t>Step 2: </a:t>
            </a:r>
            <a:r>
              <a:rPr lang="en-US"/>
              <a:t>Query the Index Using Read Seeds</a:t>
            </a:r>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27</a:t>
            </a:fld>
            <a:endParaRPr lang="en-US" altLang="en-US">
              <a:solidFill>
                <a:srgbClr val="000000"/>
              </a:solidFill>
            </a:endParaRPr>
          </a:p>
        </p:txBody>
      </p:sp>
      <p:pic>
        <p:nvPicPr>
          <p:cNvPr id="194562"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02DF1F18-4E0D-6344-8486-C6F19CC5C93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904" r="50005" b="30584"/>
          <a:stretch/>
        </p:blipFill>
        <p:spPr bwMode="auto">
          <a:xfrm>
            <a:off x="0" y="946320"/>
            <a:ext cx="5040560" cy="31262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8D0CA066-4F0B-8540-810E-04394FC2ACE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2340" t="6453" b="66849"/>
          <a:stretch/>
        </p:blipFill>
        <p:spPr bwMode="auto">
          <a:xfrm>
            <a:off x="5755389" y="972914"/>
            <a:ext cx="2931276" cy="28753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D75A54BC-D89C-1E43-A145-3ACFB35E1A0A}"/>
              </a:ext>
            </a:extLst>
          </p:cNvPr>
          <p:cNvSpPr/>
          <p:nvPr/>
        </p:nvSpPr>
        <p:spPr>
          <a:xfrm>
            <a:off x="3779912" y="1219200"/>
            <a:ext cx="1440160" cy="5536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a:extLst>
              <a:ext uri="{FF2B5EF4-FFF2-40B4-BE49-F238E27FC236}">
                <a16:creationId xmlns:a16="http://schemas.microsoft.com/office/drawing/2014/main" id="{8DAC0441-B961-7143-A407-E422444BEC04}"/>
              </a:ext>
            </a:extLst>
          </p:cNvPr>
          <p:cNvSpPr/>
          <p:nvPr/>
        </p:nvSpPr>
        <p:spPr>
          <a:xfrm>
            <a:off x="3967088" y="1279513"/>
            <a:ext cx="2045072" cy="493303"/>
          </a:xfrm>
          <a:custGeom>
            <a:avLst/>
            <a:gdLst>
              <a:gd name="connsiteX0" fmla="*/ 0 w 1872342"/>
              <a:gd name="connsiteY0" fmla="*/ 493303 h 493303"/>
              <a:gd name="connsiteX1" fmla="*/ 1146628 w 1872342"/>
              <a:gd name="connsiteY1" fmla="*/ 14331 h 493303"/>
              <a:gd name="connsiteX2" fmla="*/ 1872342 w 1872342"/>
              <a:gd name="connsiteY2" fmla="*/ 115931 h 493303"/>
              <a:gd name="connsiteX3" fmla="*/ 1872342 w 1872342"/>
              <a:gd name="connsiteY3" fmla="*/ 115931 h 493303"/>
            </a:gdLst>
            <a:ahLst/>
            <a:cxnLst>
              <a:cxn ang="0">
                <a:pos x="connsiteX0" y="connsiteY0"/>
              </a:cxn>
              <a:cxn ang="0">
                <a:pos x="connsiteX1" y="connsiteY1"/>
              </a:cxn>
              <a:cxn ang="0">
                <a:pos x="connsiteX2" y="connsiteY2"/>
              </a:cxn>
              <a:cxn ang="0">
                <a:pos x="connsiteX3" y="connsiteY3"/>
              </a:cxn>
            </a:cxnLst>
            <a:rect l="l" t="t" r="r" b="b"/>
            <a:pathLst>
              <a:path w="1872342" h="493303">
                <a:moveTo>
                  <a:pt x="0" y="493303"/>
                </a:moveTo>
                <a:cubicBezTo>
                  <a:pt x="417285" y="285264"/>
                  <a:pt x="834571" y="77226"/>
                  <a:pt x="1146628" y="14331"/>
                </a:cubicBezTo>
                <a:cubicBezTo>
                  <a:pt x="1458685" y="-48564"/>
                  <a:pt x="1872342" y="115931"/>
                  <a:pt x="1872342" y="115931"/>
                </a:cubicBezTo>
                <a:lnTo>
                  <a:pt x="1872342" y="115931"/>
                </a:lnTo>
              </a:path>
            </a:pathLst>
          </a:custGeom>
          <a:noFill/>
          <a:ln w="12700">
            <a:solidFill>
              <a:schemeClr val="bg1">
                <a:lumMod val="50000"/>
              </a:schemeClr>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33DF15B7-7B47-0D45-BE9A-755FFB20DF8A}"/>
              </a:ext>
            </a:extLst>
          </p:cNvPr>
          <p:cNvSpPr/>
          <p:nvPr/>
        </p:nvSpPr>
        <p:spPr>
          <a:xfrm>
            <a:off x="5762171" y="972914"/>
            <a:ext cx="3077029" cy="2875325"/>
          </a:xfrm>
          <a:prstGeom prst="roundRect">
            <a:avLst>
              <a:gd name="adj" fmla="val 1061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11A057E0-A03E-9143-894E-6371A3C1B4D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4344" t="40333" r="1469" b="33994"/>
          <a:stretch/>
        </p:blipFill>
        <p:spPr bwMode="auto">
          <a:xfrm>
            <a:off x="2447763" y="3891965"/>
            <a:ext cx="4104457" cy="242340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BA0D6B72-00F4-7B4A-B602-78F6589E7E77}"/>
              </a:ext>
            </a:extLst>
          </p:cNvPr>
          <p:cNvSpPr/>
          <p:nvPr/>
        </p:nvSpPr>
        <p:spPr>
          <a:xfrm>
            <a:off x="674953" y="1563196"/>
            <a:ext cx="8011712" cy="1569660"/>
          </a:xfrm>
          <a:prstGeom prst="rect">
            <a:avLst/>
          </a:prstGeom>
          <a:solidFill>
            <a:srgbClr val="FFC000"/>
          </a:solidFill>
          <a:ln>
            <a:solidFill>
              <a:schemeClr val="accent1"/>
            </a:solidFill>
          </a:ln>
        </p:spPr>
        <p:txBody>
          <a:bodyPr wrap="square">
            <a:spAutoFit/>
          </a:bodyPr>
          <a:lstStyle/>
          <a:p>
            <a:pPr algn="ctr"/>
            <a:r>
              <a:rPr lang="en-US" sz="3200">
                <a:solidFill>
                  <a:srgbClr val="0432FF"/>
                </a:solidFill>
              </a:rPr>
              <a:t>We can query the Hash table with substrings from reads to quickly find a list of possible mapping locations</a:t>
            </a:r>
          </a:p>
        </p:txBody>
      </p:sp>
      <p:sp>
        <p:nvSpPr>
          <p:cNvPr id="11" name="Rectangle 10">
            <a:extLst>
              <a:ext uri="{FF2B5EF4-FFF2-40B4-BE49-F238E27FC236}">
                <a16:creationId xmlns:a16="http://schemas.microsoft.com/office/drawing/2014/main" id="{FF766EA4-9753-584A-AF0D-70399A0BD849}"/>
              </a:ext>
            </a:extLst>
          </p:cNvPr>
          <p:cNvSpPr/>
          <p:nvPr/>
        </p:nvSpPr>
        <p:spPr>
          <a:xfrm>
            <a:off x="2446782" y="4072592"/>
            <a:ext cx="469033" cy="2925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38603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2E1C378-FCC1-6C4A-A6BC-CEB3BF0C655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28</a:t>
            </a:fld>
            <a:endParaRPr lang="en-US" altLang="en-US">
              <a:solidFill>
                <a:srgbClr val="000000"/>
              </a:solidFill>
            </a:endParaRPr>
          </a:p>
        </p:txBody>
      </p:sp>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2881D1CF-A93E-AB4F-9883-C31229D5CB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5788" r="53106" b="1120"/>
          <a:stretch/>
        </p:blipFill>
        <p:spPr bwMode="auto">
          <a:xfrm>
            <a:off x="1475656" y="2348880"/>
            <a:ext cx="5507193" cy="2755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454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C23CB-DEE2-2C46-8894-FE1242B698A4}"/>
              </a:ext>
            </a:extLst>
          </p:cNvPr>
          <p:cNvSpPr>
            <a:spLocks noGrp="1"/>
          </p:cNvSpPr>
          <p:nvPr>
            <p:ph type="title"/>
          </p:nvPr>
        </p:nvSpPr>
        <p:spPr/>
        <p:txBody>
          <a:bodyPr/>
          <a:lstStyle/>
          <a:p>
            <a:r>
              <a:rPr lang="en-US" b="1" dirty="0"/>
              <a:t>Step 3: </a:t>
            </a:r>
            <a:r>
              <a:rPr lang="en-US" dirty="0"/>
              <a:t>Sequence Alignment (Verification)</a:t>
            </a:r>
          </a:p>
        </p:txBody>
      </p:sp>
      <p:sp>
        <p:nvSpPr>
          <p:cNvPr id="3" name="Content Placeholder 2">
            <a:extLst>
              <a:ext uri="{FF2B5EF4-FFF2-40B4-BE49-F238E27FC236}">
                <a16:creationId xmlns:a16="http://schemas.microsoft.com/office/drawing/2014/main" id="{D2E1C378-FCC1-6C4A-A6BC-CEB3BF0C655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1DFA92C-14BA-B744-B1AD-E4BE251FC070}"/>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29</a:t>
            </a:fld>
            <a:endParaRPr lang="en-US" altLang="en-US">
              <a:solidFill>
                <a:srgbClr val="000000"/>
              </a:solidFill>
            </a:endParaRPr>
          </a:p>
        </p:txBody>
      </p:sp>
      <p:pic>
        <p:nvPicPr>
          <p:cNvPr id="6" name="Picture 2" descr="https://lh4.googleusercontent.com/ABZMEuuHlpv75IVI6Z3E8jjlJhNZlt9WCiHrYyCMaBRr12X6qRoL-FN431tp-w77t3R4U-G2yIlG5JbkO_uAc8hQgNSNB1vYabG30E2etsGjCCLKIBANY279nOAYdhfcoZZ-sdFn">
            <a:extLst>
              <a:ext uri="{FF2B5EF4-FFF2-40B4-BE49-F238E27FC236}">
                <a16:creationId xmlns:a16="http://schemas.microsoft.com/office/drawing/2014/main" id="{71C18ACD-E147-E942-9755-1AC42EE835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871" t="72738"/>
          <a:stretch/>
        </p:blipFill>
        <p:spPr bwMode="auto">
          <a:xfrm>
            <a:off x="1619672" y="1916832"/>
            <a:ext cx="5797106" cy="34817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983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p>
          <a:p>
            <a:r>
              <a:rPr lang="en-US" dirty="0"/>
              <a:t>What is Read Mapping?</a:t>
            </a:r>
          </a:p>
          <a:p>
            <a:endParaRPr lang="en-US" dirty="0"/>
          </a:p>
          <a:p>
            <a:r>
              <a:rPr lang="en-US" dirty="0"/>
              <a:t>What Makes Read Mapper Slow?</a:t>
            </a:r>
          </a:p>
          <a:p>
            <a:endParaRPr lang="en-US" dirty="0"/>
          </a:p>
          <a:p>
            <a:r>
              <a:rPr lang="en-US" dirty="0"/>
              <a:t>Algorithmic &amp; Hardware Acceleration </a:t>
            </a:r>
          </a:p>
          <a:p>
            <a:pPr lvl="1"/>
            <a:r>
              <a:rPr lang="en-US" dirty="0"/>
              <a:t>Seed Filtering Technique</a:t>
            </a:r>
            <a:endParaRPr lang="en-US" sz="900" dirty="0"/>
          </a:p>
          <a:p>
            <a:pPr lvl="1"/>
            <a:r>
              <a:rPr lang="en-US" dirty="0"/>
              <a:t>Pre-alignment Filtering Technique</a:t>
            </a:r>
            <a:endParaRPr lang="en-US" sz="900" dirty="0"/>
          </a:p>
          <a:p>
            <a:pPr lvl="1"/>
            <a:r>
              <a:rPr lang="en-US" dirty="0"/>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327833348"/>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Step 3: </a:t>
            </a:r>
            <a:r>
              <a:rPr lang="en-US" dirty="0"/>
              <a:t>Sequence Alignment (Verification)</a:t>
            </a:r>
          </a:p>
        </p:txBody>
      </p:sp>
      <p:sp>
        <p:nvSpPr>
          <p:cNvPr id="5" name="Content Placeholder 4"/>
          <p:cNvSpPr>
            <a:spLocks noGrp="1"/>
          </p:cNvSpPr>
          <p:nvPr>
            <p:ph idx="1"/>
          </p:nvPr>
        </p:nvSpPr>
        <p:spPr>
          <a:xfrm>
            <a:off x="228600" y="1052736"/>
            <a:ext cx="8610600" cy="5195664"/>
          </a:xfrm>
        </p:spPr>
        <p:txBody>
          <a:bodyPr/>
          <a:lstStyle/>
          <a:p>
            <a:r>
              <a:rPr lang="en-US" b="1" u="sng"/>
              <a:t>Edit distance </a:t>
            </a:r>
            <a:r>
              <a:rPr lang="en-US"/>
              <a:t>is defined as the minimum number of edits (i.e. insertions, deletions, or substitutions) needed to make the read exactly match the reference segment.</a:t>
            </a:r>
          </a:p>
        </p:txBody>
      </p:sp>
      <p:graphicFrame>
        <p:nvGraphicFramePr>
          <p:cNvPr id="10" name="Table 9"/>
          <p:cNvGraphicFramePr>
            <a:graphicFrameLocks noGrp="1"/>
          </p:cNvGraphicFramePr>
          <p:nvPr/>
        </p:nvGraphicFramePr>
        <p:xfrm>
          <a:off x="1289685" y="3041627"/>
          <a:ext cx="291592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gridCol w="208280">
                  <a:extLst>
                    <a:ext uri="{9D8B030D-6E8A-4147-A177-3AD203B41FA5}">
                      <a16:colId xmlns:a16="http://schemas.microsoft.com/office/drawing/2014/main" val="20010"/>
                    </a:ext>
                  </a:extLst>
                </a:gridCol>
                <a:gridCol w="208280">
                  <a:extLst>
                    <a:ext uri="{9D8B030D-6E8A-4147-A177-3AD203B41FA5}">
                      <a16:colId xmlns:a16="http://schemas.microsoft.com/office/drawing/2014/main" val="20011"/>
                    </a:ext>
                  </a:extLst>
                </a:gridCol>
                <a:gridCol w="208280">
                  <a:extLst>
                    <a:ext uri="{9D8B030D-6E8A-4147-A177-3AD203B41FA5}">
                      <a16:colId xmlns:a16="http://schemas.microsoft.com/office/drawing/2014/main" val="20012"/>
                    </a:ext>
                  </a:extLst>
                </a:gridCol>
                <a:gridCol w="208280">
                  <a:extLst>
                    <a:ext uri="{9D8B030D-6E8A-4147-A177-3AD203B41FA5}">
                      <a16:colId xmlns:a16="http://schemas.microsoft.com/office/drawing/2014/main" val="20013"/>
                    </a:ext>
                  </a:extLst>
                </a:gridCol>
              </a:tblGrid>
              <a:tr h="316416">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16416">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p</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1" name="Table 10"/>
          <p:cNvGraphicFramePr>
            <a:graphicFrameLocks noGrp="1"/>
          </p:cNvGraphicFramePr>
          <p:nvPr/>
        </p:nvGraphicFramePr>
        <p:xfrm>
          <a:off x="1289685" y="4074834"/>
          <a:ext cx="2915920" cy="731520"/>
        </p:xfrm>
        <a:graphic>
          <a:graphicData uri="http://schemas.openxmlformats.org/drawingml/2006/table">
            <a:tbl>
              <a:tblPr/>
              <a:tblGrid>
                <a:gridCol w="208280">
                  <a:extLst>
                    <a:ext uri="{9D8B030D-6E8A-4147-A177-3AD203B41FA5}">
                      <a16:colId xmlns:a16="http://schemas.microsoft.com/office/drawing/2014/main" val="20000"/>
                    </a:ext>
                  </a:extLst>
                </a:gridCol>
                <a:gridCol w="208280">
                  <a:extLst>
                    <a:ext uri="{9D8B030D-6E8A-4147-A177-3AD203B41FA5}">
                      <a16:colId xmlns:a16="http://schemas.microsoft.com/office/drawing/2014/main" val="20001"/>
                    </a:ext>
                  </a:extLst>
                </a:gridCol>
                <a:gridCol w="208280">
                  <a:extLst>
                    <a:ext uri="{9D8B030D-6E8A-4147-A177-3AD203B41FA5}">
                      <a16:colId xmlns:a16="http://schemas.microsoft.com/office/drawing/2014/main" val="20002"/>
                    </a:ext>
                  </a:extLst>
                </a:gridCol>
                <a:gridCol w="208280">
                  <a:extLst>
                    <a:ext uri="{9D8B030D-6E8A-4147-A177-3AD203B41FA5}">
                      <a16:colId xmlns:a16="http://schemas.microsoft.com/office/drawing/2014/main" val="20003"/>
                    </a:ext>
                  </a:extLst>
                </a:gridCol>
                <a:gridCol w="208280">
                  <a:extLst>
                    <a:ext uri="{9D8B030D-6E8A-4147-A177-3AD203B41FA5}">
                      <a16:colId xmlns:a16="http://schemas.microsoft.com/office/drawing/2014/main" val="20004"/>
                    </a:ext>
                  </a:extLst>
                </a:gridCol>
                <a:gridCol w="208280">
                  <a:extLst>
                    <a:ext uri="{9D8B030D-6E8A-4147-A177-3AD203B41FA5}">
                      <a16:colId xmlns:a16="http://schemas.microsoft.com/office/drawing/2014/main" val="20005"/>
                    </a:ext>
                  </a:extLst>
                </a:gridCol>
                <a:gridCol w="208280">
                  <a:extLst>
                    <a:ext uri="{9D8B030D-6E8A-4147-A177-3AD203B41FA5}">
                      <a16:colId xmlns:a16="http://schemas.microsoft.com/office/drawing/2014/main" val="20006"/>
                    </a:ext>
                  </a:extLst>
                </a:gridCol>
                <a:gridCol w="208280">
                  <a:extLst>
                    <a:ext uri="{9D8B030D-6E8A-4147-A177-3AD203B41FA5}">
                      <a16:colId xmlns:a16="http://schemas.microsoft.com/office/drawing/2014/main" val="20007"/>
                    </a:ext>
                  </a:extLst>
                </a:gridCol>
                <a:gridCol w="208280">
                  <a:extLst>
                    <a:ext uri="{9D8B030D-6E8A-4147-A177-3AD203B41FA5}">
                      <a16:colId xmlns:a16="http://schemas.microsoft.com/office/drawing/2014/main" val="20008"/>
                    </a:ext>
                  </a:extLst>
                </a:gridCol>
                <a:gridCol w="208280">
                  <a:extLst>
                    <a:ext uri="{9D8B030D-6E8A-4147-A177-3AD203B41FA5}">
                      <a16:colId xmlns:a16="http://schemas.microsoft.com/office/drawing/2014/main" val="20009"/>
                    </a:ext>
                  </a:extLst>
                </a:gridCol>
                <a:gridCol w="208280">
                  <a:extLst>
                    <a:ext uri="{9D8B030D-6E8A-4147-A177-3AD203B41FA5}">
                      <a16:colId xmlns:a16="http://schemas.microsoft.com/office/drawing/2014/main" val="20010"/>
                    </a:ext>
                  </a:extLst>
                </a:gridCol>
                <a:gridCol w="208280">
                  <a:extLst>
                    <a:ext uri="{9D8B030D-6E8A-4147-A177-3AD203B41FA5}">
                      <a16:colId xmlns:a16="http://schemas.microsoft.com/office/drawing/2014/main" val="20011"/>
                    </a:ext>
                  </a:extLst>
                </a:gridCol>
                <a:gridCol w="208280">
                  <a:extLst>
                    <a:ext uri="{9D8B030D-6E8A-4147-A177-3AD203B41FA5}">
                      <a16:colId xmlns:a16="http://schemas.microsoft.com/office/drawing/2014/main" val="20012"/>
                    </a:ext>
                  </a:extLst>
                </a:gridCol>
                <a:gridCol w="208280">
                  <a:extLst>
                    <a:ext uri="{9D8B030D-6E8A-4147-A177-3AD203B41FA5}">
                      <a16:colId xmlns:a16="http://schemas.microsoft.com/office/drawing/2014/main" val="20013"/>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p</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2" name="Table 11"/>
          <p:cNvGraphicFramePr>
            <a:graphicFrameLocks noGrp="1"/>
          </p:cNvGraphicFramePr>
          <p:nvPr/>
        </p:nvGraphicFramePr>
        <p:xfrm>
          <a:off x="5675435" y="5108041"/>
          <a:ext cx="2660844" cy="731520"/>
        </p:xfrm>
        <a:graphic>
          <a:graphicData uri="http://schemas.openxmlformats.org/drawingml/2006/table">
            <a:tbl>
              <a:tblPr/>
              <a:tblGrid>
                <a:gridCol w="221737">
                  <a:extLst>
                    <a:ext uri="{9D8B030D-6E8A-4147-A177-3AD203B41FA5}">
                      <a16:colId xmlns:a16="http://schemas.microsoft.com/office/drawing/2014/main" val="20000"/>
                    </a:ext>
                  </a:extLst>
                </a:gridCol>
                <a:gridCol w="221737">
                  <a:extLst>
                    <a:ext uri="{9D8B030D-6E8A-4147-A177-3AD203B41FA5}">
                      <a16:colId xmlns:a16="http://schemas.microsoft.com/office/drawing/2014/main" val="20001"/>
                    </a:ext>
                  </a:extLst>
                </a:gridCol>
                <a:gridCol w="221737">
                  <a:extLst>
                    <a:ext uri="{9D8B030D-6E8A-4147-A177-3AD203B41FA5}">
                      <a16:colId xmlns:a16="http://schemas.microsoft.com/office/drawing/2014/main" val="20002"/>
                    </a:ext>
                  </a:extLst>
                </a:gridCol>
                <a:gridCol w="221737">
                  <a:extLst>
                    <a:ext uri="{9D8B030D-6E8A-4147-A177-3AD203B41FA5}">
                      <a16:colId xmlns:a16="http://schemas.microsoft.com/office/drawing/2014/main" val="20003"/>
                    </a:ext>
                  </a:extLst>
                </a:gridCol>
                <a:gridCol w="221737">
                  <a:extLst>
                    <a:ext uri="{9D8B030D-6E8A-4147-A177-3AD203B41FA5}">
                      <a16:colId xmlns:a16="http://schemas.microsoft.com/office/drawing/2014/main" val="20004"/>
                    </a:ext>
                  </a:extLst>
                </a:gridCol>
                <a:gridCol w="221737">
                  <a:extLst>
                    <a:ext uri="{9D8B030D-6E8A-4147-A177-3AD203B41FA5}">
                      <a16:colId xmlns:a16="http://schemas.microsoft.com/office/drawing/2014/main" val="20005"/>
                    </a:ext>
                  </a:extLst>
                </a:gridCol>
                <a:gridCol w="221737">
                  <a:extLst>
                    <a:ext uri="{9D8B030D-6E8A-4147-A177-3AD203B41FA5}">
                      <a16:colId xmlns:a16="http://schemas.microsoft.com/office/drawing/2014/main" val="20006"/>
                    </a:ext>
                  </a:extLst>
                </a:gridCol>
                <a:gridCol w="221737">
                  <a:extLst>
                    <a:ext uri="{9D8B030D-6E8A-4147-A177-3AD203B41FA5}">
                      <a16:colId xmlns:a16="http://schemas.microsoft.com/office/drawing/2014/main" val="20007"/>
                    </a:ext>
                  </a:extLst>
                </a:gridCol>
                <a:gridCol w="221737">
                  <a:extLst>
                    <a:ext uri="{9D8B030D-6E8A-4147-A177-3AD203B41FA5}">
                      <a16:colId xmlns:a16="http://schemas.microsoft.com/office/drawing/2014/main" val="20008"/>
                    </a:ext>
                  </a:extLst>
                </a:gridCol>
                <a:gridCol w="221737">
                  <a:extLst>
                    <a:ext uri="{9D8B030D-6E8A-4147-A177-3AD203B41FA5}">
                      <a16:colId xmlns:a16="http://schemas.microsoft.com/office/drawing/2014/main" val="20009"/>
                    </a:ext>
                  </a:extLst>
                </a:gridCol>
                <a:gridCol w="221737">
                  <a:extLst>
                    <a:ext uri="{9D8B030D-6E8A-4147-A177-3AD203B41FA5}">
                      <a16:colId xmlns:a16="http://schemas.microsoft.com/office/drawing/2014/main" val="20010"/>
                    </a:ext>
                  </a:extLst>
                </a:gridCol>
                <a:gridCol w="221737">
                  <a:extLst>
                    <a:ext uri="{9D8B030D-6E8A-4147-A177-3AD203B41FA5}">
                      <a16:colId xmlns:a16="http://schemas.microsoft.com/office/drawing/2014/main" val="20011"/>
                    </a:ext>
                  </a:extLst>
                </a:gridCol>
              </a:tblGrid>
              <a:tr h="0">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0">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a:t>-</a:t>
                      </a:r>
                      <a:endParaRPr lang="en-US"/>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3" name="Table 12"/>
          <p:cNvGraphicFramePr>
            <a:graphicFrameLocks noGrp="1"/>
          </p:cNvGraphicFramePr>
          <p:nvPr/>
        </p:nvGraphicFramePr>
        <p:xfrm>
          <a:off x="5675429" y="4074834"/>
          <a:ext cx="2855281" cy="731520"/>
        </p:xfrm>
        <a:graphic>
          <a:graphicData uri="http://schemas.openxmlformats.org/drawingml/2006/table">
            <a:tbl>
              <a:tblPr/>
              <a:tblGrid>
                <a:gridCol w="219637">
                  <a:extLst>
                    <a:ext uri="{9D8B030D-6E8A-4147-A177-3AD203B41FA5}">
                      <a16:colId xmlns:a16="http://schemas.microsoft.com/office/drawing/2014/main" val="20000"/>
                    </a:ext>
                  </a:extLst>
                </a:gridCol>
                <a:gridCol w="219637">
                  <a:extLst>
                    <a:ext uri="{9D8B030D-6E8A-4147-A177-3AD203B41FA5}">
                      <a16:colId xmlns:a16="http://schemas.microsoft.com/office/drawing/2014/main" val="20001"/>
                    </a:ext>
                  </a:extLst>
                </a:gridCol>
                <a:gridCol w="219637">
                  <a:extLst>
                    <a:ext uri="{9D8B030D-6E8A-4147-A177-3AD203B41FA5}">
                      <a16:colId xmlns:a16="http://schemas.microsoft.com/office/drawing/2014/main" val="20002"/>
                    </a:ext>
                  </a:extLst>
                </a:gridCol>
                <a:gridCol w="219637">
                  <a:extLst>
                    <a:ext uri="{9D8B030D-6E8A-4147-A177-3AD203B41FA5}">
                      <a16:colId xmlns:a16="http://schemas.microsoft.com/office/drawing/2014/main" val="20003"/>
                    </a:ext>
                  </a:extLst>
                </a:gridCol>
                <a:gridCol w="219637">
                  <a:extLst>
                    <a:ext uri="{9D8B030D-6E8A-4147-A177-3AD203B41FA5}">
                      <a16:colId xmlns:a16="http://schemas.microsoft.com/office/drawing/2014/main" val="20004"/>
                    </a:ext>
                  </a:extLst>
                </a:gridCol>
                <a:gridCol w="219637">
                  <a:extLst>
                    <a:ext uri="{9D8B030D-6E8A-4147-A177-3AD203B41FA5}">
                      <a16:colId xmlns:a16="http://schemas.microsoft.com/office/drawing/2014/main" val="20005"/>
                    </a:ext>
                  </a:extLst>
                </a:gridCol>
                <a:gridCol w="219637">
                  <a:extLst>
                    <a:ext uri="{9D8B030D-6E8A-4147-A177-3AD203B41FA5}">
                      <a16:colId xmlns:a16="http://schemas.microsoft.com/office/drawing/2014/main" val="20006"/>
                    </a:ext>
                  </a:extLst>
                </a:gridCol>
                <a:gridCol w="219637">
                  <a:extLst>
                    <a:ext uri="{9D8B030D-6E8A-4147-A177-3AD203B41FA5}">
                      <a16:colId xmlns:a16="http://schemas.microsoft.com/office/drawing/2014/main" val="20007"/>
                    </a:ext>
                  </a:extLst>
                </a:gridCol>
                <a:gridCol w="219637">
                  <a:extLst>
                    <a:ext uri="{9D8B030D-6E8A-4147-A177-3AD203B41FA5}">
                      <a16:colId xmlns:a16="http://schemas.microsoft.com/office/drawing/2014/main" val="20008"/>
                    </a:ext>
                  </a:extLst>
                </a:gridCol>
                <a:gridCol w="219637">
                  <a:extLst>
                    <a:ext uri="{9D8B030D-6E8A-4147-A177-3AD203B41FA5}">
                      <a16:colId xmlns:a16="http://schemas.microsoft.com/office/drawing/2014/main" val="20009"/>
                    </a:ext>
                  </a:extLst>
                </a:gridCol>
                <a:gridCol w="219637">
                  <a:extLst>
                    <a:ext uri="{9D8B030D-6E8A-4147-A177-3AD203B41FA5}">
                      <a16:colId xmlns:a16="http://schemas.microsoft.com/office/drawing/2014/main" val="20010"/>
                    </a:ext>
                  </a:extLst>
                </a:gridCol>
                <a:gridCol w="219637">
                  <a:extLst>
                    <a:ext uri="{9D8B030D-6E8A-4147-A177-3AD203B41FA5}">
                      <a16:colId xmlns:a16="http://schemas.microsoft.com/office/drawing/2014/main" val="20011"/>
                    </a:ext>
                  </a:extLst>
                </a:gridCol>
                <a:gridCol w="219637">
                  <a:extLst>
                    <a:ext uri="{9D8B030D-6E8A-4147-A177-3AD203B41FA5}">
                      <a16:colId xmlns:a16="http://schemas.microsoft.com/office/drawing/2014/main" val="20012"/>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err="1"/>
                        <a:t>i</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graphicFrame>
        <p:nvGraphicFramePr>
          <p:cNvPr id="14" name="Table 13"/>
          <p:cNvGraphicFramePr>
            <a:graphicFrameLocks noGrp="1"/>
          </p:cNvGraphicFramePr>
          <p:nvPr/>
        </p:nvGraphicFramePr>
        <p:xfrm>
          <a:off x="5675429" y="3041627"/>
          <a:ext cx="2829879" cy="731520"/>
        </p:xfrm>
        <a:graphic>
          <a:graphicData uri="http://schemas.openxmlformats.org/drawingml/2006/table">
            <a:tbl>
              <a:tblPr/>
              <a:tblGrid>
                <a:gridCol w="217683">
                  <a:extLst>
                    <a:ext uri="{9D8B030D-6E8A-4147-A177-3AD203B41FA5}">
                      <a16:colId xmlns:a16="http://schemas.microsoft.com/office/drawing/2014/main" val="20000"/>
                    </a:ext>
                  </a:extLst>
                </a:gridCol>
                <a:gridCol w="217683">
                  <a:extLst>
                    <a:ext uri="{9D8B030D-6E8A-4147-A177-3AD203B41FA5}">
                      <a16:colId xmlns:a16="http://schemas.microsoft.com/office/drawing/2014/main" val="20001"/>
                    </a:ext>
                  </a:extLst>
                </a:gridCol>
                <a:gridCol w="217683">
                  <a:extLst>
                    <a:ext uri="{9D8B030D-6E8A-4147-A177-3AD203B41FA5}">
                      <a16:colId xmlns:a16="http://schemas.microsoft.com/office/drawing/2014/main" val="20002"/>
                    </a:ext>
                  </a:extLst>
                </a:gridCol>
                <a:gridCol w="217683">
                  <a:extLst>
                    <a:ext uri="{9D8B030D-6E8A-4147-A177-3AD203B41FA5}">
                      <a16:colId xmlns:a16="http://schemas.microsoft.com/office/drawing/2014/main" val="20003"/>
                    </a:ext>
                  </a:extLst>
                </a:gridCol>
                <a:gridCol w="217683">
                  <a:extLst>
                    <a:ext uri="{9D8B030D-6E8A-4147-A177-3AD203B41FA5}">
                      <a16:colId xmlns:a16="http://schemas.microsoft.com/office/drawing/2014/main" val="20004"/>
                    </a:ext>
                  </a:extLst>
                </a:gridCol>
                <a:gridCol w="217683">
                  <a:extLst>
                    <a:ext uri="{9D8B030D-6E8A-4147-A177-3AD203B41FA5}">
                      <a16:colId xmlns:a16="http://schemas.microsoft.com/office/drawing/2014/main" val="20005"/>
                    </a:ext>
                  </a:extLst>
                </a:gridCol>
                <a:gridCol w="217683">
                  <a:extLst>
                    <a:ext uri="{9D8B030D-6E8A-4147-A177-3AD203B41FA5}">
                      <a16:colId xmlns:a16="http://schemas.microsoft.com/office/drawing/2014/main" val="20006"/>
                    </a:ext>
                  </a:extLst>
                </a:gridCol>
                <a:gridCol w="217683">
                  <a:extLst>
                    <a:ext uri="{9D8B030D-6E8A-4147-A177-3AD203B41FA5}">
                      <a16:colId xmlns:a16="http://schemas.microsoft.com/office/drawing/2014/main" val="20007"/>
                    </a:ext>
                  </a:extLst>
                </a:gridCol>
                <a:gridCol w="217683">
                  <a:extLst>
                    <a:ext uri="{9D8B030D-6E8A-4147-A177-3AD203B41FA5}">
                      <a16:colId xmlns:a16="http://schemas.microsoft.com/office/drawing/2014/main" val="20008"/>
                    </a:ext>
                  </a:extLst>
                </a:gridCol>
                <a:gridCol w="217683">
                  <a:extLst>
                    <a:ext uri="{9D8B030D-6E8A-4147-A177-3AD203B41FA5}">
                      <a16:colId xmlns:a16="http://schemas.microsoft.com/office/drawing/2014/main" val="20009"/>
                    </a:ext>
                  </a:extLst>
                </a:gridCol>
                <a:gridCol w="217683">
                  <a:extLst>
                    <a:ext uri="{9D8B030D-6E8A-4147-A177-3AD203B41FA5}">
                      <a16:colId xmlns:a16="http://schemas.microsoft.com/office/drawing/2014/main" val="20010"/>
                    </a:ext>
                  </a:extLst>
                </a:gridCol>
                <a:gridCol w="217683">
                  <a:extLst>
                    <a:ext uri="{9D8B030D-6E8A-4147-A177-3AD203B41FA5}">
                      <a16:colId xmlns:a16="http://schemas.microsoft.com/office/drawing/2014/main" val="20011"/>
                    </a:ext>
                  </a:extLst>
                </a:gridCol>
                <a:gridCol w="217683">
                  <a:extLst>
                    <a:ext uri="{9D8B030D-6E8A-4147-A177-3AD203B41FA5}">
                      <a16:colId xmlns:a16="http://schemas.microsoft.com/office/drawing/2014/main" val="20012"/>
                    </a:ext>
                  </a:extLst>
                </a:gridCol>
              </a:tblGrid>
              <a:tr h="365760">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g</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z</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65760">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ar-SA" sz="1800"/>
                        <a:t>-</a:t>
                      </a:r>
                      <a:endParaRPr lang="en-US" sz="1800"/>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66FF"/>
                    </a:solidFill>
                  </a:tcPr>
                </a:tc>
                <a:tc>
                  <a:txBody>
                    <a:bodyPr/>
                    <a:lstStyle/>
                    <a:p>
                      <a:pPr algn="ctr"/>
                      <a:r>
                        <a:rPr lang="en-US" sz="1800"/>
                        <a:t>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2D050"/>
                    </a:solidFill>
                  </a:tcPr>
                </a:tc>
                <a:tc>
                  <a:txBody>
                    <a:bodyPr/>
                    <a:lstStyle/>
                    <a:p>
                      <a:pPr algn="ctr"/>
                      <a:r>
                        <a:rPr lang="en-US" sz="1800"/>
                        <a:t>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00B0F0"/>
                    </a:solidFill>
                  </a:tcPr>
                </a:tc>
                <a:tc>
                  <a:txBody>
                    <a:bodyPr/>
                    <a:lstStyle/>
                    <a:p>
                      <a:pPr algn="ctr"/>
                      <a:r>
                        <a:rPr lang="en-US" sz="1800"/>
                        <a:t>a</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i</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o</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tc>
                  <a:txBody>
                    <a:bodyPr/>
                    <a:lstStyle/>
                    <a:p>
                      <a:pPr algn="ctr"/>
                      <a:r>
                        <a:rPr lang="en-US" sz="1800"/>
                        <a:t>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bl>
          </a:graphicData>
        </a:graphic>
      </p:graphicFrame>
      <p:sp>
        <p:nvSpPr>
          <p:cNvPr id="15" name="TextBox 14"/>
          <p:cNvSpPr txBox="1"/>
          <p:nvPr/>
        </p:nvSpPr>
        <p:spPr>
          <a:xfrm>
            <a:off x="395536" y="3041627"/>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6" name="TextBox 15"/>
          <p:cNvSpPr txBox="1"/>
          <p:nvPr/>
        </p:nvSpPr>
        <p:spPr>
          <a:xfrm>
            <a:off x="438018" y="4117428"/>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7" name="TextBox 16"/>
          <p:cNvSpPr txBox="1"/>
          <p:nvPr/>
        </p:nvSpPr>
        <p:spPr>
          <a:xfrm>
            <a:off x="4856448" y="3084221"/>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8" name="TextBox 17"/>
          <p:cNvSpPr txBox="1"/>
          <p:nvPr/>
        </p:nvSpPr>
        <p:spPr>
          <a:xfrm>
            <a:off x="4856448" y="4160023"/>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19" name="TextBox 18"/>
          <p:cNvSpPr txBox="1"/>
          <p:nvPr/>
        </p:nvSpPr>
        <p:spPr>
          <a:xfrm>
            <a:off x="4858679" y="5150635"/>
            <a:ext cx="7555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Tahoma"/>
                <a:ea typeface="+mn-ea"/>
                <a:cs typeface="+mn-cs"/>
              </a:rPr>
              <a:t>Read</a:t>
            </a:r>
          </a:p>
        </p:txBody>
      </p:sp>
      <p:sp>
        <p:nvSpPr>
          <p:cNvPr id="20" name="Rectangle 19"/>
          <p:cNvSpPr/>
          <p:nvPr/>
        </p:nvSpPr>
        <p:spPr>
          <a:xfrm>
            <a:off x="1289685" y="2518805"/>
            <a:ext cx="317379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Tahoma"/>
                <a:ea typeface="+mn-ea"/>
                <a:cs typeface="+mn-cs"/>
              </a:rPr>
              <a:t>organization </a:t>
            </a:r>
            <a:r>
              <a:rPr kumimoji="0" lang="ar-SA" sz="2000" b="0" i="0" u="none" strike="noStrike" kern="1200" cap="none" spc="0" normalizeH="0" baseline="0" noProof="0">
                <a:ln>
                  <a:noFill/>
                </a:ln>
                <a:solidFill>
                  <a:prstClr val="black"/>
                </a:solidFill>
                <a:effectLst/>
                <a:uLnTx/>
                <a:uFillTx/>
                <a:latin typeface="Tahoma"/>
                <a:ea typeface="+mn-ea"/>
                <a:cs typeface="+mn-cs"/>
              </a:rPr>
              <a:t>x </a:t>
            </a:r>
            <a:r>
              <a:rPr kumimoji="0" lang="en-US" sz="2000" b="0" i="0" u="none" strike="noStrike" kern="1200" cap="none" spc="0" normalizeH="0" baseline="0" noProof="0">
                <a:ln>
                  <a:noFill/>
                </a:ln>
                <a:solidFill>
                  <a:prstClr val="black"/>
                </a:solidFill>
                <a:effectLst/>
                <a:uLnTx/>
                <a:uFillTx/>
                <a:latin typeface="Tahoma"/>
                <a:ea typeface="+mn-ea"/>
                <a:cs typeface="+mn-cs"/>
              </a:rPr>
              <a:t>operation</a:t>
            </a:r>
          </a:p>
        </p:txBody>
      </p:sp>
      <p:sp>
        <p:nvSpPr>
          <p:cNvPr id="21" name="Rectangle 20"/>
          <p:cNvSpPr/>
          <p:nvPr/>
        </p:nvSpPr>
        <p:spPr>
          <a:xfrm>
            <a:off x="5612024" y="2518805"/>
            <a:ext cx="3118655" cy="4001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Tahoma"/>
                <a:ea typeface="+mn-ea"/>
                <a:cs typeface="+mn-cs"/>
              </a:rPr>
              <a:t>organization </a:t>
            </a:r>
            <a:r>
              <a:rPr kumimoji="0" lang="ar-SA" sz="2000" b="0" i="0" u="none" strike="noStrike" kern="1200" cap="none" spc="0" normalizeH="0" baseline="0" noProof="0">
                <a:ln>
                  <a:noFill/>
                </a:ln>
                <a:solidFill>
                  <a:prstClr val="black"/>
                </a:solidFill>
                <a:effectLst/>
                <a:uLnTx/>
                <a:uFillTx/>
                <a:latin typeface="Tahoma"/>
                <a:ea typeface="+mn-ea"/>
                <a:cs typeface="+mn-cs"/>
              </a:rPr>
              <a:t>x</a:t>
            </a:r>
            <a:r>
              <a:rPr kumimoji="0" lang="en-US" sz="2000" b="0" i="0" u="none" strike="noStrike" kern="1200" cap="none" spc="0" normalizeH="0" baseline="0" noProof="0">
                <a:ln>
                  <a:noFill/>
                </a:ln>
                <a:solidFill>
                  <a:prstClr val="black"/>
                </a:solidFill>
                <a:effectLst/>
                <a:uLnTx/>
                <a:uFillTx/>
                <a:latin typeface="Tahoma"/>
                <a:ea typeface="+mn-ea"/>
                <a:cs typeface="+mn-cs"/>
              </a:rPr>
              <a:t> translation</a:t>
            </a:r>
          </a:p>
        </p:txBody>
      </p:sp>
      <p:graphicFrame>
        <p:nvGraphicFramePr>
          <p:cNvPr id="22" name="Table 21"/>
          <p:cNvGraphicFramePr>
            <a:graphicFrameLocks noGrp="1"/>
          </p:cNvGraphicFramePr>
          <p:nvPr/>
        </p:nvGraphicFramePr>
        <p:xfrm>
          <a:off x="200508" y="5360671"/>
          <a:ext cx="1986172" cy="975360"/>
        </p:xfrm>
        <a:graphic>
          <a:graphicData uri="http://schemas.openxmlformats.org/drawingml/2006/table">
            <a:tbl>
              <a:tblPr firstRow="1" bandRow="1">
                <a:tableStyleId>{5C22544A-7EE6-4342-B048-85BDC9FD1C3A}</a:tableStyleId>
              </a:tblPr>
              <a:tblGrid>
                <a:gridCol w="1986172">
                  <a:extLst>
                    <a:ext uri="{9D8B030D-6E8A-4147-A177-3AD203B41FA5}">
                      <a16:colId xmlns:a16="http://schemas.microsoft.com/office/drawing/2014/main" val="20000"/>
                    </a:ext>
                  </a:extLst>
                </a:gridCol>
              </a:tblGrid>
              <a:tr h="243840">
                <a:tc>
                  <a:txBody>
                    <a:bodyPr/>
                    <a:lstStyle/>
                    <a:p>
                      <a:pPr algn="ctr"/>
                      <a:r>
                        <a:rPr lang="en-US" sz="1600" b="0" cap="none" spc="0">
                          <a:ln w="0"/>
                          <a:solidFill>
                            <a:schemeClr val="tx1"/>
                          </a:solidFill>
                          <a:effectLst/>
                        </a:rPr>
                        <a:t>m</a:t>
                      </a:r>
                      <a:r>
                        <a:rPr lang="ar-SA" sz="1600" b="0" cap="none" spc="0">
                          <a:ln w="0"/>
                          <a:solidFill>
                            <a:schemeClr val="tx1"/>
                          </a:solidFill>
                          <a:effectLst/>
                        </a:rPr>
                        <a:t>atch</a:t>
                      </a:r>
                      <a:endParaRPr lang="en-US" sz="1600" b="0" cap="none" spc="0">
                        <a:ln w="0"/>
                        <a:solidFill>
                          <a:schemeClr val="tx1"/>
                        </a:solidFill>
                        <a:effectLst/>
                      </a:endParaRPr>
                    </a:p>
                  </a:txBody>
                  <a:tcPr marL="0" marR="0" marT="0" marB="0">
                    <a:solidFill>
                      <a:srgbClr val="FFFF00"/>
                    </a:solidFill>
                  </a:tcPr>
                </a:tc>
                <a:extLst>
                  <a:ext uri="{0D108BD9-81ED-4DB2-BD59-A6C34878D82A}">
                    <a16:rowId xmlns:a16="http://schemas.microsoft.com/office/drawing/2014/main" val="10000"/>
                  </a:ext>
                </a:extLst>
              </a:tr>
              <a:tr h="243840">
                <a:tc>
                  <a:txBody>
                    <a:bodyPr/>
                    <a:lstStyle/>
                    <a:p>
                      <a:pPr algn="ctr"/>
                      <a:r>
                        <a:rPr lang="en-US" sz="1600" b="0" cap="none" spc="0">
                          <a:ln w="0"/>
                          <a:solidFill>
                            <a:schemeClr val="tx1"/>
                          </a:solidFill>
                          <a:effectLst/>
                        </a:rPr>
                        <a:t>d</a:t>
                      </a:r>
                      <a:r>
                        <a:rPr lang="ar-SA" sz="1600" b="0" cap="none" spc="0">
                          <a:ln w="0"/>
                          <a:solidFill>
                            <a:schemeClr val="tx1"/>
                          </a:solidFill>
                          <a:effectLst/>
                        </a:rPr>
                        <a:t>eletion</a:t>
                      </a:r>
                      <a:endParaRPr lang="en-US" sz="1600" b="0" cap="none" spc="0">
                        <a:ln w="0"/>
                        <a:solidFill>
                          <a:schemeClr val="tx1"/>
                        </a:solidFill>
                        <a:effectLst/>
                      </a:endParaRPr>
                    </a:p>
                  </a:txBody>
                  <a:tcPr marL="0" marR="0" marT="0" marB="0">
                    <a:solidFill>
                      <a:srgbClr val="FF66FF"/>
                    </a:solidFill>
                  </a:tcPr>
                </a:tc>
                <a:extLst>
                  <a:ext uri="{0D108BD9-81ED-4DB2-BD59-A6C34878D82A}">
                    <a16:rowId xmlns:a16="http://schemas.microsoft.com/office/drawing/2014/main" val="10001"/>
                  </a:ext>
                </a:extLst>
              </a:tr>
              <a:tr h="243840">
                <a:tc>
                  <a:txBody>
                    <a:bodyPr/>
                    <a:lstStyle/>
                    <a:p>
                      <a:pPr algn="ctr"/>
                      <a:r>
                        <a:rPr lang="en-US" sz="1600" b="0" cap="none" spc="0">
                          <a:ln w="0"/>
                          <a:solidFill>
                            <a:schemeClr val="tx1"/>
                          </a:solidFill>
                          <a:effectLst/>
                        </a:rPr>
                        <a:t>i</a:t>
                      </a:r>
                      <a:r>
                        <a:rPr lang="ar-SA" sz="1600" b="0" cap="none" spc="0">
                          <a:ln w="0"/>
                          <a:solidFill>
                            <a:schemeClr val="tx1"/>
                          </a:solidFill>
                          <a:effectLst/>
                        </a:rPr>
                        <a:t>nsertion </a:t>
                      </a:r>
                      <a:endParaRPr lang="en-US" sz="1600" b="0" cap="none" spc="0">
                        <a:ln w="0"/>
                        <a:solidFill>
                          <a:schemeClr val="tx1"/>
                        </a:solidFill>
                        <a:effectLst/>
                      </a:endParaRPr>
                    </a:p>
                  </a:txBody>
                  <a:tcPr marL="0" marR="0" marT="0" marB="0">
                    <a:solidFill>
                      <a:srgbClr val="00B0F0"/>
                    </a:solidFill>
                  </a:tcPr>
                </a:tc>
                <a:extLst>
                  <a:ext uri="{0D108BD9-81ED-4DB2-BD59-A6C34878D82A}">
                    <a16:rowId xmlns:a16="http://schemas.microsoft.com/office/drawing/2014/main" val="10002"/>
                  </a:ext>
                </a:extLst>
              </a:tr>
              <a:tr h="243840">
                <a:tc>
                  <a:txBody>
                    <a:bodyPr/>
                    <a:lstStyle/>
                    <a:p>
                      <a:pPr algn="ctr"/>
                      <a:r>
                        <a:rPr lang="ar-SA" sz="1600" b="0" cap="none" spc="0">
                          <a:ln w="0"/>
                          <a:solidFill>
                            <a:schemeClr val="tx1"/>
                          </a:solidFill>
                          <a:effectLst/>
                        </a:rPr>
                        <a:t>mismatch</a:t>
                      </a:r>
                      <a:endParaRPr lang="en-US" sz="1600" b="0" cap="none" spc="0">
                        <a:ln w="0"/>
                        <a:solidFill>
                          <a:schemeClr val="tx1"/>
                        </a:solidFill>
                        <a:effectLst/>
                      </a:endParaRPr>
                    </a:p>
                  </a:txBody>
                  <a:tcPr marL="0" marR="0" marT="0" marB="0">
                    <a:solidFill>
                      <a:srgbClr val="92D050"/>
                    </a:solidFill>
                  </a:tcPr>
                </a:tc>
                <a:extLst>
                  <a:ext uri="{0D108BD9-81ED-4DB2-BD59-A6C34878D82A}">
                    <a16:rowId xmlns:a16="http://schemas.microsoft.com/office/drawing/2014/main" val="10003"/>
                  </a:ext>
                </a:extLst>
              </a:tr>
            </a:tbl>
          </a:graphicData>
        </a:graphic>
      </p:graphicFrame>
      <p:sp>
        <p:nvSpPr>
          <p:cNvPr id="2" name="Slide Number Placeholder 1"/>
          <p:cNvSpPr>
            <a:spLocks noGrp="1"/>
          </p:cNvSpPr>
          <p:nvPr>
            <p:ph type="sldNum" sz="quarter" idx="11"/>
          </p:nvPr>
        </p:nvSpPr>
        <p:spPr/>
        <p:txBody>
          <a:bodyPr/>
          <a:lstStyle/>
          <a:p>
            <a:fld id="{323594FA-E141-4234-AE05-360401972BE7}" type="slidenum">
              <a:rPr lang="en-US" altLang="en-US" smtClean="0">
                <a:solidFill>
                  <a:srgbClr val="000000"/>
                </a:solidFill>
              </a:rPr>
              <a:pPr/>
              <a:t>30</a:t>
            </a:fld>
            <a:endParaRPr lang="en-US" altLang="en-US">
              <a:solidFill>
                <a:srgbClr val="000000"/>
              </a:solidFill>
            </a:endParaRPr>
          </a:p>
        </p:txBody>
      </p:sp>
      <p:sp>
        <p:nvSpPr>
          <p:cNvPr id="23" name="Rectangle 22"/>
          <p:cNvSpPr/>
          <p:nvPr/>
        </p:nvSpPr>
        <p:spPr>
          <a:xfrm>
            <a:off x="1193594" y="4797152"/>
            <a:ext cx="3173795"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noProof="0">
                <a:solidFill>
                  <a:prstClr val="black"/>
                </a:solidFill>
                <a:latin typeface="Tahoma"/>
              </a:rPr>
              <a:t>Edit distance = 7</a:t>
            </a:r>
            <a:endParaRPr kumimoji="0" lang="en-US" sz="1600" b="0" i="0" u="none" strike="noStrike" kern="1200" cap="none" spc="0" normalizeH="0" baseline="0" noProof="0">
              <a:ln>
                <a:noFill/>
              </a:ln>
              <a:solidFill>
                <a:prstClr val="black"/>
              </a:solidFill>
              <a:effectLst/>
              <a:uLnTx/>
              <a:uFillTx/>
              <a:latin typeface="Tahoma"/>
            </a:endParaRPr>
          </a:p>
        </p:txBody>
      </p:sp>
      <p:sp>
        <p:nvSpPr>
          <p:cNvPr id="25" name="Rectangle 24"/>
          <p:cNvSpPr/>
          <p:nvPr/>
        </p:nvSpPr>
        <p:spPr>
          <a:xfrm>
            <a:off x="5508104" y="5877272"/>
            <a:ext cx="3173795"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noProof="0">
                <a:solidFill>
                  <a:prstClr val="black"/>
                </a:solidFill>
                <a:latin typeface="Tahoma"/>
              </a:rPr>
              <a:t>Edit distance = 4</a:t>
            </a:r>
            <a:endParaRPr kumimoji="0" lang="en-US" sz="1600" b="0" i="0" u="none" strike="noStrike" kern="1200" cap="none" spc="0" normalizeH="0" baseline="0" noProof="0">
              <a:ln>
                <a:noFill/>
              </a:ln>
              <a:solidFill>
                <a:prstClr val="black"/>
              </a:solidFill>
              <a:effectLst/>
              <a:uLnTx/>
              <a:uFillTx/>
              <a:latin typeface="Tahoma"/>
            </a:endParaRPr>
          </a:p>
        </p:txBody>
      </p:sp>
    </p:spTree>
    <p:extLst>
      <p:ext uri="{BB962C8B-B14F-4D97-AF65-F5344CB8AC3E}">
        <p14:creationId xmlns:p14="http://schemas.microsoft.com/office/powerpoint/2010/main" val="17080389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dissolve">
                                      <p:cBhvr>
                                        <p:cTn id="19" dur="500"/>
                                        <p:tgtEl>
                                          <p:spTgt spid="2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dissolve">
                                      <p:cBhvr>
                                        <p:cTn id="30" dur="500"/>
                                        <p:tgtEl>
                                          <p:spTgt spid="13"/>
                                        </p:tgtEl>
                                      </p:cBhvr>
                                    </p:animEffect>
                                  </p:childTnLst>
                                </p:cTn>
                              </p:par>
                              <p:par>
                                <p:cTn id="31" presetID="9"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dissolve">
                                      <p:cBhvr>
                                        <p:cTn id="33" dur="500"/>
                                        <p:tgtEl>
                                          <p:spTgt spid="14"/>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dissolve">
                                      <p:cBhvr>
                                        <p:cTn id="36" dur="500"/>
                                        <p:tgtEl>
                                          <p:spTgt spid="17"/>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dissolve">
                                      <p:cBhvr>
                                        <p:cTn id="4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3"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5B22-A0DC-284B-913D-FEDF14547C70}"/>
              </a:ext>
            </a:extLst>
          </p:cNvPr>
          <p:cNvSpPr>
            <a:spLocks noGrp="1"/>
          </p:cNvSpPr>
          <p:nvPr>
            <p:ph type="title"/>
          </p:nvPr>
        </p:nvSpPr>
        <p:spPr>
          <a:xfrm>
            <a:off x="107504" y="152400"/>
            <a:ext cx="9023920" cy="1066800"/>
          </a:xfrm>
        </p:spPr>
        <p:txBody>
          <a:bodyPr/>
          <a:lstStyle/>
          <a:p>
            <a:r>
              <a:rPr lang="en-US" dirty="0"/>
              <a:t>Popular Algorithms for Sequence Alignment</a:t>
            </a:r>
          </a:p>
        </p:txBody>
      </p:sp>
      <p:sp>
        <p:nvSpPr>
          <p:cNvPr id="3" name="Content Placeholder 2">
            <a:extLst>
              <a:ext uri="{FF2B5EF4-FFF2-40B4-BE49-F238E27FC236}">
                <a16:creationId xmlns:a16="http://schemas.microsoft.com/office/drawing/2014/main" id="{40A40496-FE0F-E84B-B1B1-4D2BED2D4961}"/>
              </a:ext>
            </a:extLst>
          </p:cNvPr>
          <p:cNvSpPr>
            <a:spLocks noGrp="1"/>
          </p:cNvSpPr>
          <p:nvPr>
            <p:ph idx="1"/>
          </p:nvPr>
        </p:nvSpPr>
        <p:spPr>
          <a:xfrm>
            <a:off x="228600" y="908720"/>
            <a:ext cx="8610600" cy="4876800"/>
          </a:xfrm>
        </p:spPr>
        <p:txBody>
          <a:bodyPr/>
          <a:lstStyle/>
          <a:p>
            <a:pPr marL="0" indent="0" algn="ctr">
              <a:buNone/>
            </a:pPr>
            <a:r>
              <a:rPr lang="en-US" sz="4000">
                <a:solidFill>
                  <a:srgbClr val="FF0000"/>
                </a:solidFill>
              </a:rPr>
              <a:t>Smith-Waterman</a:t>
            </a:r>
            <a:r>
              <a:rPr lang="en-US" sz="4000"/>
              <a:t> remains </a:t>
            </a:r>
          </a:p>
          <a:p>
            <a:pPr marL="0" indent="0" algn="ctr">
              <a:buNone/>
            </a:pPr>
            <a:r>
              <a:rPr lang="en-US" sz="4000"/>
              <a:t>the </a:t>
            </a:r>
            <a:r>
              <a:rPr lang="en-US" sz="4000">
                <a:solidFill>
                  <a:srgbClr val="0000FF"/>
                </a:solidFill>
              </a:rPr>
              <a:t>most popular </a:t>
            </a:r>
            <a:r>
              <a:rPr lang="en-US" sz="4000"/>
              <a:t>algorithm </a:t>
            </a:r>
          </a:p>
          <a:p>
            <a:pPr marL="0" indent="0" algn="ctr">
              <a:buNone/>
            </a:pPr>
            <a:r>
              <a:rPr lang="en-US" sz="4000"/>
              <a:t>since 1988</a:t>
            </a:r>
          </a:p>
          <a:p>
            <a:pPr marL="0" indent="0" algn="ctr">
              <a:buNone/>
            </a:pPr>
            <a:endParaRPr lang="en-US" sz="4000"/>
          </a:p>
          <a:p>
            <a:pPr marL="0" indent="0" algn="ctr">
              <a:buNone/>
            </a:pPr>
            <a:r>
              <a:rPr lang="en-US" sz="4000">
                <a:solidFill>
                  <a:srgbClr val="FF0000"/>
                </a:solidFill>
              </a:rPr>
              <a:t>Hamming distance</a:t>
            </a:r>
            <a:r>
              <a:rPr lang="en-US" sz="4000"/>
              <a:t> is </a:t>
            </a:r>
          </a:p>
          <a:p>
            <a:pPr marL="0" indent="0" algn="ctr">
              <a:buNone/>
            </a:pPr>
            <a:r>
              <a:rPr lang="en-US" sz="4000"/>
              <a:t>the </a:t>
            </a:r>
            <a:r>
              <a:rPr lang="en-US" sz="4000">
                <a:solidFill>
                  <a:srgbClr val="0000FF"/>
                </a:solidFill>
              </a:rPr>
              <a:t>second most popular </a:t>
            </a:r>
            <a:r>
              <a:rPr lang="en-US" sz="4000"/>
              <a:t>technique since 2008</a:t>
            </a:r>
          </a:p>
        </p:txBody>
      </p:sp>
      <p:sp>
        <p:nvSpPr>
          <p:cNvPr id="4" name="Slide Number Placeholder 3">
            <a:extLst>
              <a:ext uri="{FF2B5EF4-FFF2-40B4-BE49-F238E27FC236}">
                <a16:creationId xmlns:a16="http://schemas.microsoft.com/office/drawing/2014/main" id="{DEE54065-74BB-0946-A93A-7E5B9684D8B8}"/>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31</a:t>
            </a:fld>
            <a:endParaRPr lang="en-US" altLang="en-US">
              <a:solidFill>
                <a:srgbClr val="000000"/>
              </a:solidFill>
            </a:endParaRPr>
          </a:p>
        </p:txBody>
      </p:sp>
      <p:sp>
        <p:nvSpPr>
          <p:cNvPr id="5" name="Rectangle 4">
            <a:extLst>
              <a:ext uri="{FF2B5EF4-FFF2-40B4-BE49-F238E27FC236}">
                <a16:creationId xmlns:a16="http://schemas.microsoft.com/office/drawing/2014/main" id="{ED623026-359F-2B48-87B3-A1227E67470B}"/>
              </a:ext>
            </a:extLst>
          </p:cNvPr>
          <p:cNvSpPr/>
          <p:nvPr/>
        </p:nvSpPr>
        <p:spPr>
          <a:xfrm>
            <a:off x="1475656" y="6084585"/>
            <a:ext cx="8234313" cy="584775"/>
          </a:xfrm>
          <a:prstGeom prst="rect">
            <a:avLst/>
          </a:prstGeom>
        </p:spPr>
        <p:txBody>
          <a:bodyPr wrap="square">
            <a:spAutoFit/>
          </a:bodyPr>
          <a:lstStyle/>
          <a:p>
            <a:r>
              <a:rPr lang="en-US" sz="1600" dirty="0" err="1"/>
              <a:t>Alser</a:t>
            </a:r>
            <a:r>
              <a:rPr lang="en-US" sz="1600" dirty="0"/>
              <a:t>+, "</a:t>
            </a:r>
            <a:r>
              <a:rPr lang="en-US" sz="1600" dirty="0">
                <a:hlinkClick r:id="rId2"/>
              </a:rPr>
              <a:t>Technology dictates algorithms: Recent developments in read alignment</a:t>
            </a:r>
            <a:r>
              <a:rPr lang="en-US" sz="1600" dirty="0"/>
              <a:t>", Genome Biology, 2021</a:t>
            </a:r>
          </a:p>
        </p:txBody>
      </p:sp>
    </p:spTree>
    <p:extLst>
      <p:ext uri="{BB962C8B-B14F-4D97-AF65-F5344CB8AC3E}">
        <p14:creationId xmlns:p14="http://schemas.microsoft.com/office/powerpoint/2010/main" val="2043745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a:t>An Example of Hash Table Based Mappers</a:t>
            </a:r>
          </a:p>
        </p:txBody>
      </p:sp>
      <p:sp>
        <p:nvSpPr>
          <p:cNvPr id="3" name="Content Placeholder 2"/>
          <p:cNvSpPr>
            <a:spLocks noGrp="1"/>
          </p:cNvSpPr>
          <p:nvPr>
            <p:ph idx="1"/>
          </p:nvPr>
        </p:nvSpPr>
        <p:spPr/>
        <p:txBody>
          <a:bodyPr/>
          <a:lstStyle/>
          <a:p>
            <a:r>
              <a:rPr lang="en-US">
                <a:solidFill>
                  <a:srgbClr val="0000FF"/>
                </a:solidFill>
              </a:rPr>
              <a:t>+ Guaranteed to find </a:t>
            </a:r>
            <a:r>
              <a:rPr lang="en-US" i="1">
                <a:solidFill>
                  <a:srgbClr val="0000FF"/>
                </a:solidFill>
              </a:rPr>
              <a:t>all</a:t>
            </a:r>
            <a:r>
              <a:rPr lang="en-US">
                <a:solidFill>
                  <a:srgbClr val="0000FF"/>
                </a:solidFill>
              </a:rPr>
              <a:t> mappings </a:t>
            </a:r>
            <a:r>
              <a:rPr lang="en-US">
                <a:solidFill>
                  <a:srgbClr val="0000FF"/>
                </a:solidFill>
                <a:sym typeface="Wingdings" pitchFamily="2" charset="2"/>
              </a:rPr>
              <a:t> very sensitive</a:t>
            </a:r>
            <a:endParaRPr lang="en-US">
              <a:solidFill>
                <a:srgbClr val="0000FF"/>
              </a:solidFill>
            </a:endParaRPr>
          </a:p>
          <a:p>
            <a:r>
              <a:rPr lang="en-US">
                <a:solidFill>
                  <a:srgbClr val="0000FF"/>
                </a:solidFill>
              </a:rPr>
              <a:t>+ Can tolerate up to </a:t>
            </a:r>
            <a:r>
              <a:rPr lang="en-US" i="1">
                <a:solidFill>
                  <a:srgbClr val="0000FF"/>
                </a:solidFill>
              </a:rPr>
              <a:t>e</a:t>
            </a:r>
            <a:r>
              <a:rPr lang="en-US">
                <a:solidFill>
                  <a:srgbClr val="0000FF"/>
                </a:solidFill>
              </a:rPr>
              <a:t> errors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extLst>
              <a:ext uri="{FF2B5EF4-FFF2-40B4-BE49-F238E27FC236}">
                <a16:creationId xmlns:a16="http://schemas.microsoft.com/office/drawing/2014/main" id="{223F3DD0-964F-E14E-9680-7F8D5AE1424B}"/>
              </a:ext>
            </a:extLst>
          </p:cNvPr>
          <p:cNvPicPr>
            <a:picLocks noChangeAspect="1"/>
          </p:cNvPicPr>
          <p:nvPr/>
        </p:nvPicPr>
        <p:blipFill>
          <a:blip r:embed="rId3"/>
          <a:stretch>
            <a:fillRect/>
          </a:stretch>
        </p:blipFill>
        <p:spPr>
          <a:xfrm>
            <a:off x="0" y="3493941"/>
            <a:ext cx="9144000" cy="2311323"/>
          </a:xfrm>
          <a:prstGeom prst="rect">
            <a:avLst/>
          </a:prstGeom>
        </p:spPr>
      </p:pic>
      <p:pic>
        <p:nvPicPr>
          <p:cNvPr id="6" name="Picture 5">
            <a:extLst>
              <a:ext uri="{FF2B5EF4-FFF2-40B4-BE49-F238E27FC236}">
                <a16:creationId xmlns:a16="http://schemas.microsoft.com/office/drawing/2014/main" id="{2CFF0334-A291-C943-B06C-11E8E31BF6EB}"/>
              </a:ext>
            </a:extLst>
          </p:cNvPr>
          <p:cNvPicPr>
            <a:picLocks noChangeAspect="1"/>
          </p:cNvPicPr>
          <p:nvPr/>
        </p:nvPicPr>
        <p:blipFill>
          <a:blip r:embed="rId4"/>
          <a:stretch>
            <a:fillRect/>
          </a:stretch>
        </p:blipFill>
        <p:spPr>
          <a:xfrm>
            <a:off x="220572" y="2413589"/>
            <a:ext cx="2006600" cy="1054100"/>
          </a:xfrm>
          <a:prstGeom prst="rect">
            <a:avLst/>
          </a:prstGeom>
        </p:spPr>
      </p:pic>
      <p:sp>
        <p:nvSpPr>
          <p:cNvPr id="7" name="TextBox 6">
            <a:extLst>
              <a:ext uri="{FF2B5EF4-FFF2-40B4-BE49-F238E27FC236}">
                <a16:creationId xmlns:a16="http://schemas.microsoft.com/office/drawing/2014/main" id="{B5FAA595-D157-7848-B3BE-4AE98FFE1F09}"/>
              </a:ext>
            </a:extLst>
          </p:cNvPr>
          <p:cNvSpPr txBox="1"/>
          <p:nvPr/>
        </p:nvSpPr>
        <p:spPr>
          <a:xfrm>
            <a:off x="3923928" y="2875366"/>
            <a:ext cx="4589270" cy="369332"/>
          </a:xfrm>
          <a:prstGeom prst="rect">
            <a:avLst/>
          </a:prstGeom>
          <a:noFill/>
        </p:spPr>
        <p:txBody>
          <a:bodyPr wrap="none" rtlCol="0">
            <a:spAutoFit/>
          </a:bodyPr>
          <a:lstStyle/>
          <a:p>
            <a:r>
              <a:rPr lang="en-US">
                <a:hlinkClick r:id="rId5"/>
              </a:rPr>
              <a:t>https://github.com/BilkentCompGen/mrfast</a:t>
            </a:r>
            <a:endParaRPr lang="en-US"/>
          </a:p>
        </p:txBody>
      </p:sp>
      <p:sp>
        <p:nvSpPr>
          <p:cNvPr id="8" name="TextBox 7">
            <a:extLst>
              <a:ext uri="{FF2B5EF4-FFF2-40B4-BE49-F238E27FC236}">
                <a16:creationId xmlns:a16="http://schemas.microsoft.com/office/drawing/2014/main" id="{B6F2078C-FC19-AF41-9835-8FB9CC884161}"/>
              </a:ext>
            </a:extLst>
          </p:cNvPr>
          <p:cNvSpPr txBox="1"/>
          <p:nvPr/>
        </p:nvSpPr>
        <p:spPr>
          <a:xfrm>
            <a:off x="1043608" y="5742430"/>
            <a:ext cx="6840760" cy="923330"/>
          </a:xfrm>
          <a:prstGeom prst="rect">
            <a:avLst/>
          </a:prstGeom>
          <a:noFill/>
        </p:spPr>
        <p:txBody>
          <a:bodyPr wrap="square" rtlCol="0">
            <a:spAutoFit/>
          </a:bodyPr>
          <a:lstStyle/>
          <a:p>
            <a:r>
              <a:rPr lang="en-US"/>
              <a:t>Alkan+, </a:t>
            </a:r>
            <a:r>
              <a:rPr lang="en-US">
                <a:hlinkClick r:id="rId6"/>
              </a:rPr>
              <a:t>"Personalized copy number and segmental duplication </a:t>
            </a:r>
          </a:p>
          <a:p>
            <a:r>
              <a:rPr lang="en-US">
                <a:hlinkClick r:id="rId6"/>
              </a:rPr>
              <a:t>maps using next-generation sequencing”</a:t>
            </a:r>
            <a:r>
              <a:rPr lang="en-US"/>
              <a:t>, Nature Genetics 2009.</a:t>
            </a:r>
            <a:br>
              <a:rPr lang="en-US"/>
            </a:br>
            <a:endParaRPr lang="en-US"/>
          </a:p>
        </p:txBody>
      </p:sp>
    </p:spTree>
    <p:extLst>
      <p:ext uri="{BB962C8B-B14F-4D97-AF65-F5344CB8AC3E}">
        <p14:creationId xmlns:p14="http://schemas.microsoft.com/office/powerpoint/2010/main" val="5679048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AFBD-8218-8D43-8597-4A0A01C57639}"/>
              </a:ext>
            </a:extLst>
          </p:cNvPr>
          <p:cNvSpPr>
            <a:spLocks noGrp="1"/>
          </p:cNvSpPr>
          <p:nvPr>
            <p:ph type="title"/>
          </p:nvPr>
        </p:nvSpPr>
        <p:spPr/>
        <p:txBody>
          <a:bodyPr/>
          <a:lstStyle/>
          <a:p>
            <a:r>
              <a:rPr lang="en-US"/>
              <a:t>Performance of Read Mapping</a:t>
            </a:r>
          </a:p>
        </p:txBody>
      </p:sp>
      <p:sp>
        <p:nvSpPr>
          <p:cNvPr id="4" name="Slide Number Placeholder 3">
            <a:extLst>
              <a:ext uri="{FF2B5EF4-FFF2-40B4-BE49-F238E27FC236}">
                <a16:creationId xmlns:a16="http://schemas.microsoft.com/office/drawing/2014/main" id="{7EE1F2D6-A814-F542-A3D9-8F08EB1F9095}"/>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33</a:t>
            </a:fld>
            <a:endParaRPr lang="en-US" altLang="en-US">
              <a:solidFill>
                <a:srgbClr val="000000"/>
              </a:solidFill>
            </a:endParaRPr>
          </a:p>
        </p:txBody>
      </p:sp>
      <p:pic>
        <p:nvPicPr>
          <p:cNvPr id="203780"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0BD9147A-65EC-F340-AF83-201D9573642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6120"/>
          <a:stretch/>
        </p:blipFill>
        <p:spPr bwMode="auto">
          <a:xfrm>
            <a:off x="817786" y="1052737"/>
            <a:ext cx="7432227" cy="489654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D23C9BC6-B38C-634E-945F-705676E0D421}"/>
              </a:ext>
            </a:extLst>
          </p:cNvPr>
          <p:cNvSpPr txBox="1"/>
          <p:nvPr/>
        </p:nvSpPr>
        <p:spPr>
          <a:xfrm>
            <a:off x="4211960" y="3234462"/>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
        <p:nvSpPr>
          <p:cNvPr id="9" name="TextBox 8">
            <a:extLst>
              <a:ext uri="{FF2B5EF4-FFF2-40B4-BE49-F238E27FC236}">
                <a16:creationId xmlns:a16="http://schemas.microsoft.com/office/drawing/2014/main" id="{F9E8728E-32D4-1240-BFEA-D3BE35292F51}"/>
              </a:ext>
            </a:extLst>
          </p:cNvPr>
          <p:cNvSpPr txBox="1"/>
          <p:nvPr/>
        </p:nvSpPr>
        <p:spPr>
          <a:xfrm>
            <a:off x="4211960" y="5702544"/>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sp>
        <p:nvSpPr>
          <p:cNvPr id="10" name="Rectangle 9">
            <a:extLst>
              <a:ext uri="{FF2B5EF4-FFF2-40B4-BE49-F238E27FC236}">
                <a16:creationId xmlns:a16="http://schemas.microsoft.com/office/drawing/2014/main" id="{089767E2-D972-BC43-A75C-7F167D7D032D}"/>
              </a:ext>
            </a:extLst>
          </p:cNvPr>
          <p:cNvSpPr/>
          <p:nvPr/>
        </p:nvSpPr>
        <p:spPr>
          <a:xfrm>
            <a:off x="1403648" y="6116063"/>
            <a:ext cx="7848872" cy="584775"/>
          </a:xfrm>
          <a:prstGeom prst="rect">
            <a:avLst/>
          </a:prstGeom>
        </p:spPr>
        <p:txBody>
          <a:bodyPr wrap="square">
            <a:spAutoFit/>
          </a:bodyPr>
          <a:lstStyle/>
          <a:p>
            <a:r>
              <a:rPr lang="en-US" sz="1600" dirty="0" err="1"/>
              <a:t>Alser</a:t>
            </a:r>
            <a:r>
              <a:rPr lang="en-US" sz="1600" dirty="0"/>
              <a:t>+, "</a:t>
            </a:r>
            <a:r>
              <a:rPr lang="en-US" sz="1600" dirty="0">
                <a:hlinkClick r:id="rId3"/>
              </a:rPr>
              <a:t>Technology dictates algorithms: Recent developments in read alignment</a:t>
            </a:r>
            <a:r>
              <a:rPr lang="en-US" sz="1600" dirty="0"/>
              <a:t>", Genome Biology, 2021</a:t>
            </a:r>
          </a:p>
        </p:txBody>
      </p:sp>
      <p:sp>
        <p:nvSpPr>
          <p:cNvPr id="3" name="Rectangle 2">
            <a:extLst>
              <a:ext uri="{FF2B5EF4-FFF2-40B4-BE49-F238E27FC236}">
                <a16:creationId xmlns:a16="http://schemas.microsoft.com/office/drawing/2014/main" id="{FFBB5D8E-E3C4-B24F-B160-B1533EC4B781}"/>
              </a:ext>
            </a:extLst>
          </p:cNvPr>
          <p:cNvSpPr/>
          <p:nvPr/>
        </p:nvSpPr>
        <p:spPr>
          <a:xfrm>
            <a:off x="5004048" y="1556792"/>
            <a:ext cx="3528392" cy="414575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319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AFBD-8218-8D43-8597-4A0A01C57639}"/>
              </a:ext>
            </a:extLst>
          </p:cNvPr>
          <p:cNvSpPr>
            <a:spLocks noGrp="1"/>
          </p:cNvSpPr>
          <p:nvPr>
            <p:ph type="title"/>
          </p:nvPr>
        </p:nvSpPr>
        <p:spPr/>
        <p:txBody>
          <a:bodyPr/>
          <a:lstStyle/>
          <a:p>
            <a:r>
              <a:rPr lang="en-US"/>
              <a:t>The Need for Speed</a:t>
            </a:r>
          </a:p>
        </p:txBody>
      </p:sp>
      <p:sp>
        <p:nvSpPr>
          <p:cNvPr id="4" name="Slide Number Placeholder 3">
            <a:extLst>
              <a:ext uri="{FF2B5EF4-FFF2-40B4-BE49-F238E27FC236}">
                <a16:creationId xmlns:a16="http://schemas.microsoft.com/office/drawing/2014/main" id="{7EE1F2D6-A814-F542-A3D9-8F08EB1F9095}"/>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34</a:t>
            </a:fld>
            <a:endParaRPr lang="en-US" altLang="en-US">
              <a:solidFill>
                <a:srgbClr val="000000"/>
              </a:solidFill>
            </a:endParaRPr>
          </a:p>
        </p:txBody>
      </p:sp>
      <p:pic>
        <p:nvPicPr>
          <p:cNvPr id="5" name="Picture 4">
            <a:extLst>
              <a:ext uri="{FF2B5EF4-FFF2-40B4-BE49-F238E27FC236}">
                <a16:creationId xmlns:a16="http://schemas.microsoft.com/office/drawing/2014/main" id="{76442309-35B7-7742-B904-C2CB15A95762}"/>
              </a:ext>
            </a:extLst>
          </p:cNvPr>
          <p:cNvPicPr>
            <a:picLocks noChangeAspect="1"/>
          </p:cNvPicPr>
          <p:nvPr/>
        </p:nvPicPr>
        <p:blipFill rotWithShape="1">
          <a:blip r:embed="rId2"/>
          <a:srcRect l="2590" r="5525" b="9820"/>
          <a:stretch/>
        </p:blipFill>
        <p:spPr>
          <a:xfrm>
            <a:off x="35496" y="1346759"/>
            <a:ext cx="4962400" cy="3306377"/>
          </a:xfrm>
          <a:prstGeom prst="rect">
            <a:avLst/>
          </a:prstGeom>
        </p:spPr>
      </p:pic>
      <p:pic>
        <p:nvPicPr>
          <p:cNvPr id="7"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0DCDFC60-BA40-C740-B4B0-C1E9F64F18F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0175" r="68865"/>
          <a:stretch/>
        </p:blipFill>
        <p:spPr bwMode="auto">
          <a:xfrm>
            <a:off x="4997896" y="3068960"/>
            <a:ext cx="3894584" cy="3032173"/>
          </a:xfrm>
          <a:prstGeom prst="rect">
            <a:avLst/>
          </a:prstGeom>
          <a:noFill/>
          <a:extLst>
            <a:ext uri="{909E8E84-426E-40DD-AFC4-6F175D3DCCD1}">
              <a14:hiddenFill xmlns:a14="http://schemas.microsoft.com/office/drawing/2010/main">
                <a:solidFill>
                  <a:srgbClr val="FFFFFF"/>
                </a:solidFill>
              </a14:hiddenFill>
            </a:ext>
          </a:extLst>
        </p:spPr>
      </p:pic>
      <p:sp>
        <p:nvSpPr>
          <p:cNvPr id="6" name="Oval 5">
            <a:extLst>
              <a:ext uri="{FF2B5EF4-FFF2-40B4-BE49-F238E27FC236}">
                <a16:creationId xmlns:a16="http://schemas.microsoft.com/office/drawing/2014/main" id="{7BD9BA2D-3590-BA42-98BF-31D722B1E311}"/>
              </a:ext>
            </a:extLst>
          </p:cNvPr>
          <p:cNvSpPr/>
          <p:nvPr/>
        </p:nvSpPr>
        <p:spPr>
          <a:xfrm>
            <a:off x="3275856" y="3501008"/>
            <a:ext cx="360040" cy="43204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4" descr="https://lh3.googleusercontent.com/-Ibr4IXBqEiFOjgH3y3tgTS5vzY10DdssMvSz9aWW4hAM323d1SVzuULXAHFygXr0c7mQA5rY76ttngRxoyJwyZkZJB7ua2u-AdLwrbfFnzrWQ_oIivpYdqU5tDjZwPfyISKzFW4">
            <a:extLst>
              <a:ext uri="{FF2B5EF4-FFF2-40B4-BE49-F238E27FC236}">
                <a16:creationId xmlns:a16="http://schemas.microsoft.com/office/drawing/2014/main" id="{34BD5CD0-6CB6-CB46-BE7E-23233E668B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9550" t="55686" b="22735"/>
          <a:stretch/>
        </p:blipFill>
        <p:spPr bwMode="auto">
          <a:xfrm>
            <a:off x="8081664" y="2473897"/>
            <a:ext cx="1098848" cy="277446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737AD3F-33D5-C248-B98E-2476F44147E1}"/>
              </a:ext>
            </a:extLst>
          </p:cNvPr>
          <p:cNvSpPr txBox="1"/>
          <p:nvPr/>
        </p:nvSpPr>
        <p:spPr>
          <a:xfrm>
            <a:off x="8154167" y="2402625"/>
            <a:ext cx="1009328" cy="338554"/>
          </a:xfrm>
          <a:prstGeom prst="rect">
            <a:avLst/>
          </a:prstGeom>
          <a:solidFill>
            <a:schemeClr val="bg1"/>
          </a:solidFill>
        </p:spPr>
        <p:txBody>
          <a:bodyPr wrap="square" rtlCol="0">
            <a:spAutoFit/>
          </a:bodyPr>
          <a:lstStyle/>
          <a:p>
            <a:pPr algn="ctr"/>
            <a:r>
              <a:rPr lang="en-US" sz="1600">
                <a:solidFill>
                  <a:srgbClr val="0000FF"/>
                </a:solidFill>
              </a:rPr>
              <a:t>Mapper</a:t>
            </a:r>
          </a:p>
        </p:txBody>
      </p:sp>
      <p:cxnSp>
        <p:nvCxnSpPr>
          <p:cNvPr id="12" name="Straight Arrow Connector 11">
            <a:extLst>
              <a:ext uri="{FF2B5EF4-FFF2-40B4-BE49-F238E27FC236}">
                <a16:creationId xmlns:a16="http://schemas.microsoft.com/office/drawing/2014/main" id="{4AF3961A-3E0A-E945-83BF-A19261BD40D9}"/>
              </a:ext>
            </a:extLst>
          </p:cNvPr>
          <p:cNvCxnSpPr/>
          <p:nvPr/>
        </p:nvCxnSpPr>
        <p:spPr>
          <a:xfrm flipH="1">
            <a:off x="3635896" y="2132856"/>
            <a:ext cx="1872208" cy="136815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6756826-B727-1644-91A9-EE27191D479B}"/>
              </a:ext>
            </a:extLst>
          </p:cNvPr>
          <p:cNvSpPr txBox="1"/>
          <p:nvPr/>
        </p:nvSpPr>
        <p:spPr>
          <a:xfrm>
            <a:off x="5341428" y="1435009"/>
            <a:ext cx="3523568" cy="646331"/>
          </a:xfrm>
          <a:prstGeom prst="rect">
            <a:avLst/>
          </a:prstGeom>
          <a:noFill/>
        </p:spPr>
        <p:txBody>
          <a:bodyPr wrap="square" rtlCol="0">
            <a:spAutoFit/>
          </a:bodyPr>
          <a:lstStyle/>
          <a:p>
            <a:r>
              <a:rPr lang="en-US"/>
              <a:t>Did we realize the </a:t>
            </a:r>
            <a:r>
              <a:rPr lang="en-US" b="1">
                <a:solidFill>
                  <a:srgbClr val="FF0000"/>
                </a:solidFill>
              </a:rPr>
              <a:t>need</a:t>
            </a:r>
            <a:r>
              <a:rPr lang="en-US"/>
              <a:t> for </a:t>
            </a:r>
            <a:r>
              <a:rPr lang="en-US" b="1">
                <a:solidFill>
                  <a:srgbClr val="0000FF"/>
                </a:solidFill>
              </a:rPr>
              <a:t>faster</a:t>
            </a:r>
            <a:r>
              <a:rPr lang="en-US"/>
              <a:t> genome analysis?</a:t>
            </a:r>
          </a:p>
        </p:txBody>
      </p:sp>
      <p:sp>
        <p:nvSpPr>
          <p:cNvPr id="14" name="Rectangle 13">
            <a:extLst>
              <a:ext uri="{FF2B5EF4-FFF2-40B4-BE49-F238E27FC236}">
                <a16:creationId xmlns:a16="http://schemas.microsoft.com/office/drawing/2014/main" id="{E3CCBFF4-8670-3F43-82BE-362B4E598973}"/>
              </a:ext>
            </a:extLst>
          </p:cNvPr>
          <p:cNvSpPr/>
          <p:nvPr/>
        </p:nvSpPr>
        <p:spPr>
          <a:xfrm>
            <a:off x="1403648" y="6116063"/>
            <a:ext cx="7848872" cy="584775"/>
          </a:xfrm>
          <a:prstGeom prst="rect">
            <a:avLst/>
          </a:prstGeom>
        </p:spPr>
        <p:txBody>
          <a:bodyPr wrap="square">
            <a:spAutoFit/>
          </a:bodyPr>
          <a:lstStyle/>
          <a:p>
            <a:r>
              <a:rPr lang="en-US" sz="1600" dirty="0" err="1"/>
              <a:t>Alser</a:t>
            </a:r>
            <a:r>
              <a:rPr lang="en-US" sz="1600" dirty="0"/>
              <a:t>+, "</a:t>
            </a:r>
            <a:r>
              <a:rPr lang="en-US" sz="1600" dirty="0">
                <a:hlinkClick r:id="rId4"/>
              </a:rPr>
              <a:t>Technology dictates algorithms: Recent developments in read alignment</a:t>
            </a:r>
            <a:r>
              <a:rPr lang="en-US" sz="1600" dirty="0"/>
              <a:t>", Genome Biology, 2021</a:t>
            </a:r>
          </a:p>
        </p:txBody>
      </p:sp>
    </p:spTree>
    <p:extLst>
      <p:ext uri="{BB962C8B-B14F-4D97-AF65-F5344CB8AC3E}">
        <p14:creationId xmlns:p14="http://schemas.microsoft.com/office/powerpoint/2010/main" val="37642346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vertical)">
                                      <p:cBhvr>
                                        <p:cTn id="12" dur="500"/>
                                        <p:tgtEl>
                                          <p:spTgt spid="6"/>
                                        </p:tgtEl>
                                      </p:cBhvr>
                                    </p:animEffect>
                                  </p:childTnLst>
                                </p:cTn>
                              </p:par>
                              <p:par>
                                <p:cTn id="13" presetID="3" presetClass="entr" presetSubtype="5"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vertical)">
                                      <p:cBhvr>
                                        <p:cTn id="15" dur="500"/>
                                        <p:tgtEl>
                                          <p:spTgt spid="12"/>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vertic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 Novo Genome Assembly</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35</a:t>
            </a:fld>
            <a:endParaRPr lang="en-US" altLang="en-US"/>
          </a:p>
        </p:txBody>
      </p:sp>
      <p:sp>
        <p:nvSpPr>
          <p:cNvPr id="8" name="Rectangle 7"/>
          <p:cNvSpPr/>
          <p:nvPr/>
        </p:nvSpPr>
        <p:spPr>
          <a:xfrm>
            <a:off x="5600323" y="5666557"/>
            <a:ext cx="3348968" cy="577081"/>
          </a:xfrm>
          <a:prstGeom prst="rect">
            <a:avLst/>
          </a:prstGeom>
        </p:spPr>
        <p:txBody>
          <a:bodyPr wrap="square">
            <a:spAutoFit/>
          </a:bodyPr>
          <a:lstStyle/>
          <a:p>
            <a:r>
              <a:rPr lang="en-US" sz="1050"/>
              <a:t>computationalgenomics.bioinformatics.ucla.edu/portfolio/david-koslicki-the-cami-project-assessment-of-computational-techniques-in-metagenomics/ </a:t>
            </a:r>
          </a:p>
        </p:txBody>
      </p:sp>
      <p:pic>
        <p:nvPicPr>
          <p:cNvPr id="7" name="Picture 2" descr="Image result for Quikr"/>
          <p:cNvPicPr>
            <a:picLocks noChangeAspect="1" noChangeArrowheads="1"/>
          </p:cNvPicPr>
          <p:nvPr/>
        </p:nvPicPr>
        <p:blipFill rotWithShape="1">
          <a:blip r:embed="rId2">
            <a:extLst>
              <a:ext uri="{28A0092B-C50C-407E-A947-70E740481C1C}">
                <a14:useLocalDpi xmlns:a14="http://schemas.microsoft.com/office/drawing/2010/main"/>
              </a:ext>
            </a:extLst>
          </a:blip>
          <a:srcRect/>
          <a:stretch/>
        </p:blipFill>
        <p:spPr bwMode="auto">
          <a:xfrm rot="16200000">
            <a:off x="4174453" y="434779"/>
            <a:ext cx="4757493" cy="567170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3">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a:off x="-496" y="3356992"/>
            <a:ext cx="5076594" cy="2971302"/>
          </a:xfrm>
          <a:prstGeom prst="rect">
            <a:avLst/>
          </a:prstGeom>
        </p:spPr>
      </p:pic>
      <p:sp>
        <p:nvSpPr>
          <p:cNvPr id="4" name="Rectangle 3">
            <a:extLst>
              <a:ext uri="{FF2B5EF4-FFF2-40B4-BE49-F238E27FC236}">
                <a16:creationId xmlns:a16="http://schemas.microsoft.com/office/drawing/2014/main" id="{AD51EC60-D05E-2C46-B102-9B7411EB4094}"/>
              </a:ext>
            </a:extLst>
          </p:cNvPr>
          <p:cNvSpPr/>
          <p:nvPr/>
        </p:nvSpPr>
        <p:spPr>
          <a:xfrm>
            <a:off x="261640" y="2716742"/>
            <a:ext cx="2509854" cy="523220"/>
          </a:xfrm>
          <a:prstGeom prst="rect">
            <a:avLst/>
          </a:prstGeom>
        </p:spPr>
        <p:txBody>
          <a:bodyPr wrap="none">
            <a:spAutoFit/>
          </a:bodyPr>
          <a:lstStyle/>
          <a:p>
            <a:r>
              <a:rPr lang="en-US" sz="2800">
                <a:solidFill>
                  <a:srgbClr val="0000FF"/>
                </a:solidFill>
              </a:rPr>
              <a:t>Reference-free</a:t>
            </a:r>
          </a:p>
        </p:txBody>
      </p:sp>
    </p:spTree>
    <p:extLst>
      <p:ext uri="{BB962C8B-B14F-4D97-AF65-F5344CB8AC3E}">
        <p14:creationId xmlns:p14="http://schemas.microsoft.com/office/powerpoint/2010/main" val="18149467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46"/>
          <p:cNvSpPr/>
          <p:nvPr/>
        </p:nvSpPr>
        <p:spPr>
          <a:xfrm>
            <a:off x="1119655" y="2643096"/>
            <a:ext cx="1423293" cy="2532232"/>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 name="Title 1"/>
          <p:cNvSpPr>
            <a:spLocks noGrp="1"/>
          </p:cNvSpPr>
          <p:nvPr>
            <p:ph type="title"/>
          </p:nvPr>
        </p:nvSpPr>
        <p:spPr/>
        <p:txBody>
          <a:bodyPr/>
          <a:lstStyle/>
          <a:p>
            <a:r>
              <a:rPr lang="en-US" sz="3800" dirty="0"/>
              <a:t>Read Mapping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4282706" y="283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435106" y="29835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710915" y="28819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377124" y="3406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652933" y="324314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493088" y="345896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767623" y="357052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684757" y="3638260"/>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377124" y="3914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594951" y="379674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493088" y="39656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709641" y="4101104"/>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7188663" y="2262713"/>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3085970" y="380812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7188663" y="2273450"/>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6402552" y="5580644"/>
            <a:ext cx="2089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genome</a:t>
            </a:r>
          </a:p>
        </p:txBody>
      </p:sp>
      <p:sp>
        <p:nvSpPr>
          <p:cNvPr id="5" name="TextBox 4"/>
          <p:cNvSpPr txBox="1"/>
          <p:nvPr/>
        </p:nvSpPr>
        <p:spPr>
          <a:xfrm>
            <a:off x="3841475" y="5500141"/>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731427" y="5487386"/>
            <a:ext cx="200067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DNA Sample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Tahoma"/>
              </a:rPr>
              <a:t>“chemical format”</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6" name="Right Arrow 65"/>
          <p:cNvSpPr/>
          <p:nvPr/>
        </p:nvSpPr>
        <p:spPr>
          <a:xfrm>
            <a:off x="5752225" y="384084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6297883" y="5590981"/>
            <a:ext cx="2298819" cy="646331"/>
          </a:xfrm>
          <a:prstGeom prst="rect">
            <a:avLst/>
          </a:prstGeom>
          <a:noFill/>
        </p:spPr>
        <p:txBody>
          <a:bodyPr wrap="square" rtlCol="0">
            <a:spAutoFit/>
          </a:bodyPr>
          <a:lstStyle/>
          <a:p>
            <a:pPr algn="ctr"/>
            <a:r>
              <a:rPr lang="en-US">
                <a:solidFill>
                  <a:srgbClr val="FF0000"/>
                </a:solidFill>
              </a:rPr>
              <a:t>Subject genome</a:t>
            </a:r>
          </a:p>
          <a:p>
            <a:pPr algn="ctr"/>
            <a:r>
              <a:rPr lang="en-US">
                <a:solidFill>
                  <a:srgbClr val="FF0000"/>
                </a:solidFill>
              </a:rPr>
              <a:t>“text format”</a:t>
            </a:r>
          </a:p>
        </p:txBody>
      </p:sp>
      <p:sp>
        <p:nvSpPr>
          <p:cNvPr id="29" name="Rectangle 28"/>
          <p:cNvSpPr/>
          <p:nvPr/>
        </p:nvSpPr>
        <p:spPr>
          <a:xfrm>
            <a:off x="188170" y="908720"/>
            <a:ext cx="8549306" cy="107193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600">
                <a:solidFill>
                  <a:schemeClr val="tx1"/>
                </a:solidFill>
              </a:rPr>
              <a:t>Map </a:t>
            </a:r>
            <a:r>
              <a:rPr lang="en-US" sz="2600">
                <a:solidFill>
                  <a:srgbClr val="0000FF"/>
                </a:solidFill>
              </a:rPr>
              <a:t>reads</a:t>
            </a:r>
            <a:r>
              <a:rPr lang="en-US" sz="2600">
                <a:solidFill>
                  <a:schemeClr val="tx1"/>
                </a:solidFill>
              </a:rPr>
              <a:t> to a known reference genome with some minor differences allowed</a:t>
            </a:r>
          </a:p>
        </p:txBody>
      </p:sp>
    </p:spTree>
    <p:extLst>
      <p:ext uri="{BB962C8B-B14F-4D97-AF65-F5344CB8AC3E}">
        <p14:creationId xmlns:p14="http://schemas.microsoft.com/office/powerpoint/2010/main" val="31424719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66667E-6 4.81481E-6 L 0.2757 -0.01482 " pathEditMode="relative" rAng="0" ptsTypes="AA">
                                      <p:cBhvr>
                                        <p:cTn id="42" dur="2000" fill="hold"/>
                                        <p:tgtEl>
                                          <p:spTgt spid="17"/>
                                        </p:tgtEl>
                                        <p:attrNameLst>
                                          <p:attrName>ppt_x</p:attrName>
                                          <p:attrName>ppt_y</p:attrName>
                                        </p:attrNameLst>
                                      </p:cBhvr>
                                      <p:rCtr x="13785" y="-741"/>
                                    </p:animMotion>
                                  </p:childTnLst>
                                </p:cTn>
                              </p:par>
                              <p:par>
                                <p:cTn id="43" presetID="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1.66667E-6 -2.96296E-6 L 0.27413 -0.16203 " pathEditMode="relative" rAng="0" ptsTypes="AA">
                                      <p:cBhvr>
                                        <p:cTn id="50" dur="2000" fill="hold"/>
                                        <p:tgtEl>
                                          <p:spTgt spid="19"/>
                                        </p:tgtEl>
                                        <p:attrNameLst>
                                          <p:attrName>ppt_x</p:attrName>
                                          <p:attrName>ppt_y</p:attrName>
                                        </p:attrNameLst>
                                      </p:cBhvr>
                                      <p:rCtr x="13698" y="-8102"/>
                                    </p:animMotion>
                                  </p:childTnLst>
                                </p:cTn>
                              </p:par>
                              <p:par>
                                <p:cTn id="51" presetID="42" presetClass="path" presetSubtype="0" accel="50000" decel="50000" fill="hold" grpId="1" nodeType="withEffect">
                                  <p:stCondLst>
                                    <p:cond delay="0"/>
                                  </p:stCondLst>
                                  <p:childTnLst>
                                    <p:animMotion origin="layout" path="M -1.66667E-6 1.85185E-6 L 0.28524 -0.16759 " pathEditMode="relative" rAng="0" ptsTypes="AA">
                                      <p:cBhvr>
                                        <p:cTn id="52" dur="2000" fill="hold"/>
                                        <p:tgtEl>
                                          <p:spTgt spid="21"/>
                                        </p:tgtEl>
                                        <p:attrNameLst>
                                          <p:attrName>ppt_x</p:attrName>
                                          <p:attrName>ppt_y</p:attrName>
                                        </p:attrNameLst>
                                      </p:cBhvr>
                                      <p:rCtr x="14253" y="-8380"/>
                                    </p:animMotion>
                                  </p:childTnLst>
                                </p:cTn>
                              </p:par>
                              <p:par>
                                <p:cTn id="53" presetID="42" presetClass="path" presetSubtype="0" accel="50000" decel="50000" fill="hold" grpId="1" nodeType="withEffect">
                                  <p:stCondLst>
                                    <p:cond delay="0"/>
                                  </p:stCondLst>
                                  <p:childTnLst>
                                    <p:animMotion origin="layout" path="M -1.66667E-6 -2.96296E-6 L 0.29149 0.06991 " pathEditMode="relative" rAng="0" ptsTypes="AA">
                                      <p:cBhvr>
                                        <p:cTn id="54" dur="2000" fill="hold"/>
                                        <p:tgtEl>
                                          <p:spTgt spid="26"/>
                                        </p:tgtEl>
                                        <p:attrNameLst>
                                          <p:attrName>ppt_x</p:attrName>
                                          <p:attrName>ppt_y</p:attrName>
                                        </p:attrNameLst>
                                      </p:cBhvr>
                                      <p:rCtr x="14566" y="3495"/>
                                    </p:animMotion>
                                  </p:childTnLst>
                                </p:cTn>
                              </p:par>
                              <p:par>
                                <p:cTn id="55" presetID="42" presetClass="path" presetSubtype="0" accel="50000" decel="50000" fill="hold" grpId="1" nodeType="withEffect">
                                  <p:stCondLst>
                                    <p:cond delay="0"/>
                                  </p:stCondLst>
                                  <p:childTnLst>
                                    <p:animMotion origin="layout" path="M -3.88889E-6 -1.85185E-6 L 0.3099 0.10579 " pathEditMode="relative" rAng="0" ptsTypes="AA">
                                      <p:cBhvr>
                                        <p:cTn id="56" dur="2000" fill="hold"/>
                                        <p:tgtEl>
                                          <p:spTgt spid="22"/>
                                        </p:tgtEl>
                                        <p:attrNameLst>
                                          <p:attrName>ppt_x</p:attrName>
                                          <p:attrName>ppt_y</p:attrName>
                                        </p:attrNameLst>
                                      </p:cBhvr>
                                      <p:rCtr x="15486" y="5278"/>
                                    </p:animMotion>
                                  </p:childTnLst>
                                </p:cTn>
                              </p:par>
                              <p:par>
                                <p:cTn id="57" presetID="42" presetClass="path" presetSubtype="0" accel="50000" decel="50000" fill="hold" grpId="1" nodeType="withEffect">
                                  <p:stCondLst>
                                    <p:cond delay="0"/>
                                  </p:stCondLst>
                                  <p:childTnLst>
                                    <p:animMotion origin="layout" path="M 1.94444E-6 1.11022E-16 L 0.32274 -0.11921 " pathEditMode="relative" rAng="0" ptsTypes="AA">
                                      <p:cBhvr>
                                        <p:cTn id="58" dur="2000" fill="hold"/>
                                        <p:tgtEl>
                                          <p:spTgt spid="24"/>
                                        </p:tgtEl>
                                        <p:attrNameLst>
                                          <p:attrName>ppt_x</p:attrName>
                                          <p:attrName>ppt_y</p:attrName>
                                        </p:attrNameLst>
                                      </p:cBhvr>
                                      <p:rCtr x="16128" y="-5972"/>
                                    </p:animMotion>
                                  </p:childTnLst>
                                </p:cTn>
                              </p:par>
                              <p:par>
                                <p:cTn id="59" presetID="42" presetClass="path" presetSubtype="0" accel="50000" decel="50000" fill="hold" grpId="1" nodeType="withEffect">
                                  <p:stCondLst>
                                    <p:cond delay="0"/>
                                  </p:stCondLst>
                                  <p:childTnLst>
                                    <p:animMotion origin="layout" path="M 3.05556E-6 0 L 0.30573 0.04398 " pathEditMode="relative" rAng="0" ptsTypes="AA">
                                      <p:cBhvr>
                                        <p:cTn id="60" dur="2000" fill="hold"/>
                                        <p:tgtEl>
                                          <p:spTgt spid="16"/>
                                        </p:tgtEl>
                                        <p:attrNameLst>
                                          <p:attrName>ppt_x</p:attrName>
                                          <p:attrName>ppt_y</p:attrName>
                                        </p:attrNameLst>
                                      </p:cBhvr>
                                      <p:rCtr x="15278" y="2199"/>
                                    </p:animMotion>
                                  </p:childTnLst>
                                </p:cTn>
                              </p:par>
                              <p:par>
                                <p:cTn id="61" presetID="42" presetClass="path" presetSubtype="0" accel="50000" decel="50000" fill="hold" grpId="1" nodeType="withEffect">
                                  <p:stCondLst>
                                    <p:cond delay="0"/>
                                  </p:stCondLst>
                                  <p:childTnLst>
                                    <p:animMotion origin="layout" path="M 3.05556E-6 -4.44444E-6 L 0.31527 0.00602 " pathEditMode="relative" rAng="0" ptsTypes="AA">
                                      <p:cBhvr>
                                        <p:cTn id="62" dur="2000" fill="hold"/>
                                        <p:tgtEl>
                                          <p:spTgt spid="20"/>
                                        </p:tgtEl>
                                        <p:attrNameLst>
                                          <p:attrName>ppt_x</p:attrName>
                                          <p:attrName>ppt_y</p:attrName>
                                        </p:attrNameLst>
                                      </p:cBhvr>
                                      <p:rCtr x="15764" y="301"/>
                                    </p:animMotion>
                                  </p:childTnLst>
                                </p:cTn>
                              </p:par>
                              <p:par>
                                <p:cTn id="63" presetID="42" presetClass="path" presetSubtype="0" accel="50000" decel="50000" fill="hold" grpId="1" nodeType="withEffect">
                                  <p:stCondLst>
                                    <p:cond delay="0"/>
                                  </p:stCondLst>
                                  <p:childTnLst>
                                    <p:animMotion origin="layout" path="M -2.77778E-7 2.22222E-6 L 0.34601 0.13958 " pathEditMode="relative" rAng="0" ptsTypes="AA">
                                      <p:cBhvr>
                                        <p:cTn id="64" dur="2000" fill="hold"/>
                                        <p:tgtEl>
                                          <p:spTgt spid="8"/>
                                        </p:tgtEl>
                                        <p:attrNameLst>
                                          <p:attrName>ppt_x</p:attrName>
                                          <p:attrName>ppt_y</p:attrName>
                                        </p:attrNameLst>
                                      </p:cBhvr>
                                      <p:rCtr x="17292" y="6968"/>
                                    </p:animMotion>
                                  </p:childTnLst>
                                </p:cTn>
                              </p:par>
                              <p:par>
                                <p:cTn id="65" presetID="42" presetClass="path" presetSubtype="0" accel="50000" decel="50000" fill="hold" grpId="1" nodeType="withEffect">
                                  <p:stCondLst>
                                    <p:cond delay="0"/>
                                  </p:stCondLst>
                                  <p:childTnLst>
                                    <p:animMotion origin="layout" path="M -3.33333E-6 4.44444E-6 L 0.33577 0.09768 " pathEditMode="relative" rAng="0" ptsTypes="AA">
                                      <p:cBhvr>
                                        <p:cTn id="66" dur="2000" fill="hold"/>
                                        <p:tgtEl>
                                          <p:spTgt spid="18"/>
                                        </p:tgtEl>
                                        <p:attrNameLst>
                                          <p:attrName>ppt_x</p:attrName>
                                          <p:attrName>ppt_y</p:attrName>
                                        </p:attrNameLst>
                                      </p:cBhvr>
                                      <p:rCtr x="16788" y="4884"/>
                                    </p:animMotion>
                                  </p:childTnLst>
                                </p:cTn>
                              </p:par>
                              <p:par>
                                <p:cTn id="67" presetID="42" presetClass="path" presetSubtype="0" accel="50000" decel="50000" fill="hold" grpId="1" nodeType="withEffect">
                                  <p:stCondLst>
                                    <p:cond delay="0"/>
                                  </p:stCondLst>
                                  <p:childTnLst>
                                    <p:animMotion origin="layout" path="M -3.33333E-6 3.7037E-7 L 0.35938 0.13912 " pathEditMode="relative" rAng="0" ptsTypes="AA">
                                      <p:cBhvr>
                                        <p:cTn id="68" dur="2000" fill="hold"/>
                                        <p:tgtEl>
                                          <p:spTgt spid="23"/>
                                        </p:tgtEl>
                                        <p:attrNameLst>
                                          <p:attrName>ppt_x</p:attrName>
                                          <p:attrName>ppt_y</p:attrName>
                                        </p:attrNameLst>
                                      </p:cBhvr>
                                      <p:rCtr x="17969" y="6944"/>
                                    </p:animMotion>
                                  </p:childTnLst>
                                </p:cTn>
                              </p:par>
                              <p:par>
                                <p:cTn id="69" presetID="42" presetClass="path" presetSubtype="0" accel="50000" decel="50000" fill="hold" grpId="1" nodeType="withEffect">
                                  <p:stCondLst>
                                    <p:cond delay="0"/>
                                  </p:stCondLst>
                                  <p:childTnLst>
                                    <p:animMotion origin="layout" path="M 3.05556E-6 2.96296E-6 L 0.3309 0.17361 " pathEditMode="relative" rAng="0" ptsTypes="AA">
                                      <p:cBhvr>
                                        <p:cTn id="70" dur="2000" fill="hold"/>
                                        <p:tgtEl>
                                          <p:spTgt spid="25"/>
                                        </p:tgtEl>
                                        <p:attrNameLst>
                                          <p:attrName>ppt_x</p:attrName>
                                          <p:attrName>ppt_y</p:attrName>
                                        </p:attrNameLst>
                                      </p:cBhvr>
                                      <p:rCtr x="16545" y="8681"/>
                                    </p:animMotion>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2" nodeType="click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grpId="2"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2"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0" presetClass="exit" presetSubtype="0" fill="hold" grpId="2" nodeType="withEffect">
                                  <p:stCondLst>
                                    <p:cond delay="0"/>
                                  </p:stCondLst>
                                  <p:childTnLst>
                                    <p:animEffect transition="out" filter="fade">
                                      <p:cBhvr>
                                        <p:cTn id="86" dur="500"/>
                                        <p:tgtEl>
                                          <p:spTgt spid="20"/>
                                        </p:tgtEl>
                                      </p:cBhvr>
                                    </p:animEffect>
                                    <p:set>
                                      <p:cBhvr>
                                        <p:cTn id="87" dur="1" fill="hold">
                                          <p:stCondLst>
                                            <p:cond delay="499"/>
                                          </p:stCondLst>
                                        </p:cTn>
                                        <p:tgtEl>
                                          <p:spTgt spid="20"/>
                                        </p:tgtEl>
                                        <p:attrNameLst>
                                          <p:attrName>style.visibility</p:attrName>
                                        </p:attrNameLst>
                                      </p:cBhvr>
                                      <p:to>
                                        <p:strVal val="hidden"/>
                                      </p:to>
                                    </p:set>
                                  </p:childTnLst>
                                </p:cTn>
                              </p:par>
                              <p:par>
                                <p:cTn id="88" presetID="10" presetClass="exit" presetSubtype="0" fill="hold" grpId="2" nodeType="with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par>
                                <p:cTn id="91" presetID="10" presetClass="exit" presetSubtype="0" fill="hold" grpId="2" nodeType="with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par>
                                <p:cTn id="94" presetID="10" presetClass="exit" presetSubtype="0" fill="hold" grpId="2" nodeType="withEffect">
                                  <p:stCondLst>
                                    <p:cond delay="0"/>
                                  </p:stCondLst>
                                  <p:childTnLst>
                                    <p:animEffect transition="out" filter="fade">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par>
                                <p:cTn id="97" presetID="10" presetClass="exit" presetSubtype="0" fill="hold" grpId="2" nodeType="withEffect">
                                  <p:stCondLst>
                                    <p:cond delay="0"/>
                                  </p:stCondLst>
                                  <p:childTnLst>
                                    <p:animEffect transition="out" filter="fade">
                                      <p:cBhvr>
                                        <p:cTn id="98" dur="500"/>
                                        <p:tgtEl>
                                          <p:spTgt spid="24"/>
                                        </p:tgtEl>
                                      </p:cBhvr>
                                    </p:animEffect>
                                    <p:set>
                                      <p:cBhvr>
                                        <p:cTn id="99" dur="1" fill="hold">
                                          <p:stCondLst>
                                            <p:cond delay="499"/>
                                          </p:stCondLst>
                                        </p:cTn>
                                        <p:tgtEl>
                                          <p:spTgt spid="24"/>
                                        </p:tgtEl>
                                        <p:attrNameLst>
                                          <p:attrName>style.visibility</p:attrName>
                                        </p:attrNameLst>
                                      </p:cBhvr>
                                      <p:to>
                                        <p:strVal val="hidden"/>
                                      </p:to>
                                    </p:set>
                                  </p:childTnLst>
                                </p:cTn>
                              </p:par>
                              <p:par>
                                <p:cTn id="100" presetID="10" presetClass="exit" presetSubtype="0" fill="hold" grpId="2" nodeType="with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2" nodeType="withEffect">
                                  <p:stCondLst>
                                    <p:cond delay="0"/>
                                  </p:stCondLst>
                                  <p:childTnLst>
                                    <p:animEffect transition="out" filter="fade">
                                      <p:cBhvr>
                                        <p:cTn id="104" dur="500"/>
                                        <p:tgtEl>
                                          <p:spTgt spid="17"/>
                                        </p:tgtEl>
                                      </p:cBhvr>
                                    </p:animEffect>
                                    <p:set>
                                      <p:cBhvr>
                                        <p:cTn id="105" dur="1" fill="hold">
                                          <p:stCondLst>
                                            <p:cond delay="499"/>
                                          </p:stCondLst>
                                        </p:cTn>
                                        <p:tgtEl>
                                          <p:spTgt spid="17"/>
                                        </p:tgtEl>
                                        <p:attrNameLst>
                                          <p:attrName>style.visibility</p:attrName>
                                        </p:attrNameLst>
                                      </p:cBhvr>
                                      <p:to>
                                        <p:strVal val="hidden"/>
                                      </p:to>
                                    </p:set>
                                  </p:childTnLst>
                                </p:cTn>
                              </p:par>
                              <p:par>
                                <p:cTn id="106" presetID="10" presetClass="exit" presetSubtype="0" fill="hold" grpId="2" nodeType="withEffect">
                                  <p:stCondLst>
                                    <p:cond delay="0"/>
                                  </p:stCondLst>
                                  <p:childTnLst>
                                    <p:animEffect transition="out" filter="fade">
                                      <p:cBhvr>
                                        <p:cTn id="107" dur="500"/>
                                        <p:tgtEl>
                                          <p:spTgt spid="26"/>
                                        </p:tgtEl>
                                      </p:cBhvr>
                                    </p:animEffect>
                                    <p:set>
                                      <p:cBhvr>
                                        <p:cTn id="108" dur="1" fill="hold">
                                          <p:stCondLst>
                                            <p:cond delay="499"/>
                                          </p:stCondLst>
                                        </p:cTn>
                                        <p:tgtEl>
                                          <p:spTgt spid="26"/>
                                        </p:tgtEl>
                                        <p:attrNameLst>
                                          <p:attrName>style.visibility</p:attrName>
                                        </p:attrNameLst>
                                      </p:cBhvr>
                                      <p:to>
                                        <p:strVal val="hidden"/>
                                      </p:to>
                                    </p:set>
                                  </p:childTnLst>
                                </p:cTn>
                              </p:par>
                              <p:par>
                                <p:cTn id="109" presetID="10"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childTnLst>
                                </p:cTn>
                              </p:par>
                              <p:par>
                                <p:cTn id="112" presetID="1" presetClass="entr" presetSubtype="0" fill="hold" grpId="0" nodeType="withEffect">
                                  <p:stCondLst>
                                    <p:cond delay="0"/>
                                  </p:stCondLst>
                                  <p:childTnLst>
                                    <p:set>
                                      <p:cBhvr>
                                        <p:cTn id="113" dur="1" fill="hold">
                                          <p:stCondLst>
                                            <p:cond delay="0"/>
                                          </p:stCondLst>
                                        </p:cTn>
                                        <p:tgtEl>
                                          <p:spTgt spid="28"/>
                                        </p:tgtEl>
                                        <p:attrNameLst>
                                          <p:attrName>style.visibility</p:attrName>
                                        </p:attrNameLst>
                                      </p:cBhvr>
                                      <p:to>
                                        <p:strVal val="visible"/>
                                      </p:to>
                                    </p:set>
                                  </p:childTnLst>
                                </p:cTn>
                              </p:par>
                              <p:par>
                                <p:cTn id="114" presetID="10" presetClass="exit" presetSubtype="0" fill="hold" grpId="2" nodeType="withEffect">
                                  <p:stCondLst>
                                    <p:cond delay="0"/>
                                  </p:stCondLst>
                                  <p:childTnLst>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par>
                                <p:cTn id="117" presetID="22" presetClass="entr" presetSubtype="4" fill="hold" grpId="0" nodeType="with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wipe(down)">
                                      <p:cBhvr>
                                        <p:cTn id="1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28" grpId="1"/>
      <p:bldP spid="28" grpId="2"/>
      <p:bldP spid="5" grpId="0"/>
      <p:bldP spid="6" grpId="0"/>
      <p:bldP spid="66" grpId="0" animBg="1"/>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a:t>Metagenomics Analysis</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3927425" y="16931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079825" y="18455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355634" y="174393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021843" y="22688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297652" y="210517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137807" y="232099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412342" y="243255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329476" y="250029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021843" y="27768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239670" y="265877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137807" y="282766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354360" y="296313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6833382" y="112474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2934728" y="371606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6833382" y="113548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5739892" y="5617089"/>
            <a:ext cx="13249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Database</a:t>
            </a:r>
          </a:p>
        </p:txBody>
      </p:sp>
      <p:sp>
        <p:nvSpPr>
          <p:cNvPr id="5" name="TextBox 4"/>
          <p:cNvSpPr txBox="1"/>
          <p:nvPr/>
        </p:nvSpPr>
        <p:spPr>
          <a:xfrm>
            <a:off x="3491880" y="5585764"/>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107504" y="5085184"/>
            <a:ext cx="2970606" cy="923330"/>
          </a:xfrm>
          <a:prstGeom prst="rect">
            <a:avLst/>
          </a:prstGeom>
          <a:noFill/>
        </p:spPr>
        <p:txBody>
          <a:bodyPr wrap="square" rtlCol="0">
            <a:spAutoFit/>
          </a:bodyPr>
          <a:lstStyle/>
          <a:p>
            <a:pPr lvl="0" algn="ctr">
              <a:defRPr/>
            </a:pPr>
            <a:r>
              <a:rPr lang="en-US">
                <a:solidFill>
                  <a:srgbClr val="000000"/>
                </a:solidFill>
              </a:rPr>
              <a:t>genetic material recovered directly from environmental samples</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11" name="Freeform 10"/>
          <p:cNvSpPr/>
          <p:nvPr/>
        </p:nvSpPr>
        <p:spPr>
          <a:xfrm rot="17013983">
            <a:off x="1195313" y="2538240"/>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FF0000"/>
            </a:solidFill>
          </a:ln>
        </p:spPr>
        <p:txBody>
          <a:bodyPr rtlCol="0" anchor="ctr"/>
          <a:lstStyle/>
          <a:p>
            <a:pPr algn="ctr"/>
            <a:endParaRPr lang="en-US"/>
          </a:p>
        </p:txBody>
      </p:sp>
      <p:sp>
        <p:nvSpPr>
          <p:cNvPr id="47" name="Freeform 46"/>
          <p:cNvSpPr/>
          <p:nvPr/>
        </p:nvSpPr>
        <p:spPr>
          <a:xfrm rot="1273582">
            <a:off x="1717304" y="2822142"/>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9BBB59"/>
            </a:solidFill>
          </a:ln>
        </p:spPr>
        <p:txBody>
          <a:bodyPr rtlCol="0" anchor="ctr"/>
          <a:lstStyle/>
          <a:p>
            <a:pPr algn="ctr"/>
            <a:endParaRPr lang="en-US"/>
          </a:p>
        </p:txBody>
      </p:sp>
      <p:sp>
        <p:nvSpPr>
          <p:cNvPr id="48" name="Freeform 47"/>
          <p:cNvSpPr/>
          <p:nvPr/>
        </p:nvSpPr>
        <p:spPr>
          <a:xfrm rot="7029475">
            <a:off x="785547" y="3325973"/>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00B0F0"/>
            </a:solidFill>
          </a:ln>
        </p:spPr>
        <p:txBody>
          <a:bodyPr rtlCol="0" anchor="ctr"/>
          <a:lstStyle/>
          <a:p>
            <a:pPr algn="ctr"/>
            <a:endParaRPr lang="en-US"/>
          </a:p>
        </p:txBody>
      </p:sp>
      <p:sp>
        <p:nvSpPr>
          <p:cNvPr id="49" name="Freeform 48"/>
          <p:cNvSpPr/>
          <p:nvPr/>
        </p:nvSpPr>
        <p:spPr>
          <a:xfrm rot="19725651" flipH="1">
            <a:off x="1216454" y="3580259"/>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FFC000"/>
            </a:solidFill>
          </a:ln>
        </p:spPr>
        <p:txBody>
          <a:bodyPr rtlCol="0" anchor="ctr"/>
          <a:lstStyle/>
          <a:p>
            <a:pPr algn="ctr"/>
            <a:endParaRPr lang="en-US"/>
          </a:p>
        </p:txBody>
      </p:sp>
      <p:sp>
        <p:nvSpPr>
          <p:cNvPr id="50" name="Freeform 49"/>
          <p:cNvSpPr/>
          <p:nvPr/>
        </p:nvSpPr>
        <p:spPr>
          <a:xfrm flipH="1">
            <a:off x="673322" y="2495538"/>
            <a:ext cx="750429" cy="1335115"/>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9" name="Freeform 28"/>
          <p:cNvSpPr/>
          <p:nvPr/>
        </p:nvSpPr>
        <p:spPr>
          <a:xfrm>
            <a:off x="4655051" y="26545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0" name="Freeform 29"/>
          <p:cNvSpPr/>
          <p:nvPr/>
        </p:nvSpPr>
        <p:spPr>
          <a:xfrm>
            <a:off x="4807451" y="28069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1" name="Freeform 30"/>
          <p:cNvSpPr/>
          <p:nvPr/>
        </p:nvSpPr>
        <p:spPr>
          <a:xfrm>
            <a:off x="5083260" y="270539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3" name="Freeform 32"/>
          <p:cNvSpPr/>
          <p:nvPr/>
        </p:nvSpPr>
        <p:spPr>
          <a:xfrm>
            <a:off x="4749469" y="32303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4" name="Freeform 33"/>
          <p:cNvSpPr/>
          <p:nvPr/>
        </p:nvSpPr>
        <p:spPr>
          <a:xfrm>
            <a:off x="5025278" y="3066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5" name="Freeform 34"/>
          <p:cNvSpPr/>
          <p:nvPr/>
        </p:nvSpPr>
        <p:spPr>
          <a:xfrm>
            <a:off x="4865433" y="328245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6" name="Freeform 35"/>
          <p:cNvSpPr/>
          <p:nvPr/>
        </p:nvSpPr>
        <p:spPr>
          <a:xfrm>
            <a:off x="5139968" y="339401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7" name="Freeform 36"/>
          <p:cNvSpPr/>
          <p:nvPr/>
        </p:nvSpPr>
        <p:spPr>
          <a:xfrm>
            <a:off x="5057102" y="346175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8" name="Freeform 37"/>
          <p:cNvSpPr/>
          <p:nvPr/>
        </p:nvSpPr>
        <p:spPr>
          <a:xfrm>
            <a:off x="4749469" y="37383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39" name="Freeform 38"/>
          <p:cNvSpPr/>
          <p:nvPr/>
        </p:nvSpPr>
        <p:spPr>
          <a:xfrm>
            <a:off x="4967296" y="362023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0" name="Freeform 39"/>
          <p:cNvSpPr/>
          <p:nvPr/>
        </p:nvSpPr>
        <p:spPr>
          <a:xfrm>
            <a:off x="4865433" y="378912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1" name="Freeform 40"/>
          <p:cNvSpPr/>
          <p:nvPr/>
        </p:nvSpPr>
        <p:spPr>
          <a:xfrm>
            <a:off x="5081986" y="392459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2" name="Freeform 41"/>
          <p:cNvSpPr/>
          <p:nvPr/>
        </p:nvSpPr>
        <p:spPr>
          <a:xfrm>
            <a:off x="7561008" y="208620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43" name="Freeform 42"/>
          <p:cNvSpPr/>
          <p:nvPr/>
        </p:nvSpPr>
        <p:spPr>
          <a:xfrm>
            <a:off x="7561008" y="209694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FFC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44" name="Freeform 43"/>
          <p:cNvSpPr/>
          <p:nvPr/>
        </p:nvSpPr>
        <p:spPr>
          <a:xfrm>
            <a:off x="3682447" y="34011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5" name="Freeform 44"/>
          <p:cNvSpPr/>
          <p:nvPr/>
        </p:nvSpPr>
        <p:spPr>
          <a:xfrm>
            <a:off x="3834847" y="35535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46" name="Freeform 45"/>
          <p:cNvSpPr/>
          <p:nvPr/>
        </p:nvSpPr>
        <p:spPr>
          <a:xfrm>
            <a:off x="4110656" y="345190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1" name="Freeform 50"/>
          <p:cNvSpPr/>
          <p:nvPr/>
        </p:nvSpPr>
        <p:spPr>
          <a:xfrm>
            <a:off x="3776865" y="39768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2" name="Freeform 51"/>
          <p:cNvSpPr/>
          <p:nvPr/>
        </p:nvSpPr>
        <p:spPr>
          <a:xfrm>
            <a:off x="4052674" y="381314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3" name="Freeform 52"/>
          <p:cNvSpPr/>
          <p:nvPr/>
        </p:nvSpPr>
        <p:spPr>
          <a:xfrm>
            <a:off x="3892829" y="402896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4" name="Freeform 53"/>
          <p:cNvSpPr/>
          <p:nvPr/>
        </p:nvSpPr>
        <p:spPr>
          <a:xfrm>
            <a:off x="4167364" y="414052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5" name="Freeform 54"/>
          <p:cNvSpPr/>
          <p:nvPr/>
        </p:nvSpPr>
        <p:spPr>
          <a:xfrm>
            <a:off x="4084498" y="420826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6" name="Freeform 55"/>
          <p:cNvSpPr/>
          <p:nvPr/>
        </p:nvSpPr>
        <p:spPr>
          <a:xfrm>
            <a:off x="3776865" y="44848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7" name="Freeform 56"/>
          <p:cNvSpPr/>
          <p:nvPr/>
        </p:nvSpPr>
        <p:spPr>
          <a:xfrm>
            <a:off x="3994692" y="436674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8" name="Freeform 57"/>
          <p:cNvSpPr/>
          <p:nvPr/>
        </p:nvSpPr>
        <p:spPr>
          <a:xfrm>
            <a:off x="3892829" y="453563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59" name="Freeform 58"/>
          <p:cNvSpPr/>
          <p:nvPr/>
        </p:nvSpPr>
        <p:spPr>
          <a:xfrm>
            <a:off x="4109382" y="467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0" name="Freeform 59"/>
          <p:cNvSpPr/>
          <p:nvPr/>
        </p:nvSpPr>
        <p:spPr>
          <a:xfrm>
            <a:off x="6588404" y="283271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61" name="Freeform 60"/>
          <p:cNvSpPr/>
          <p:nvPr/>
        </p:nvSpPr>
        <p:spPr>
          <a:xfrm>
            <a:off x="6588404" y="284345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FF0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62" name="Freeform 61"/>
          <p:cNvSpPr/>
          <p:nvPr/>
        </p:nvSpPr>
        <p:spPr>
          <a:xfrm>
            <a:off x="4460661" y="37964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3" name="Freeform 62"/>
          <p:cNvSpPr/>
          <p:nvPr/>
        </p:nvSpPr>
        <p:spPr>
          <a:xfrm>
            <a:off x="4613061" y="39488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4" name="Freeform 63"/>
          <p:cNvSpPr/>
          <p:nvPr/>
        </p:nvSpPr>
        <p:spPr>
          <a:xfrm>
            <a:off x="4888870" y="384727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5" name="Freeform 64"/>
          <p:cNvSpPr/>
          <p:nvPr/>
        </p:nvSpPr>
        <p:spPr>
          <a:xfrm>
            <a:off x="4555079" y="43722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6" name="Freeform 65"/>
          <p:cNvSpPr/>
          <p:nvPr/>
        </p:nvSpPr>
        <p:spPr>
          <a:xfrm>
            <a:off x="4830888" y="420851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7" name="Freeform 66"/>
          <p:cNvSpPr/>
          <p:nvPr/>
        </p:nvSpPr>
        <p:spPr>
          <a:xfrm>
            <a:off x="4671043" y="442433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8" name="Freeform 67"/>
          <p:cNvSpPr/>
          <p:nvPr/>
        </p:nvSpPr>
        <p:spPr>
          <a:xfrm>
            <a:off x="4945578" y="4535897"/>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69" name="Freeform 68"/>
          <p:cNvSpPr/>
          <p:nvPr/>
        </p:nvSpPr>
        <p:spPr>
          <a:xfrm>
            <a:off x="4862712" y="460363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0" name="Freeform 69"/>
          <p:cNvSpPr/>
          <p:nvPr/>
        </p:nvSpPr>
        <p:spPr>
          <a:xfrm>
            <a:off x="4555079" y="48802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1" name="Freeform 70"/>
          <p:cNvSpPr/>
          <p:nvPr/>
        </p:nvSpPr>
        <p:spPr>
          <a:xfrm>
            <a:off x="4772906" y="4762112"/>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2" name="Freeform 71"/>
          <p:cNvSpPr/>
          <p:nvPr/>
        </p:nvSpPr>
        <p:spPr>
          <a:xfrm>
            <a:off x="4671043" y="4931009"/>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3" name="Freeform 72"/>
          <p:cNvSpPr/>
          <p:nvPr/>
        </p:nvSpPr>
        <p:spPr>
          <a:xfrm>
            <a:off x="4887596" y="506647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74" name="Freeform 73"/>
          <p:cNvSpPr/>
          <p:nvPr/>
        </p:nvSpPr>
        <p:spPr>
          <a:xfrm>
            <a:off x="7366618" y="3228084"/>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5" name="Freeform 74"/>
          <p:cNvSpPr/>
          <p:nvPr/>
        </p:nvSpPr>
        <p:spPr>
          <a:xfrm>
            <a:off x="7366618" y="3238821"/>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00B0F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6" name="Freeform 75"/>
          <p:cNvSpPr/>
          <p:nvPr/>
        </p:nvSpPr>
        <p:spPr>
          <a:xfrm>
            <a:off x="7618990" y="2835483"/>
            <a:ext cx="356805" cy="901575"/>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Lst>
            <a:ahLst/>
            <a:cxnLst>
              <a:cxn ang="0">
                <a:pos x="connsiteX0" y="connsiteY0"/>
              </a:cxn>
              <a:cxn ang="0">
                <a:pos x="connsiteX1" y="connsiteY1"/>
              </a:cxn>
              <a:cxn ang="0">
                <a:pos x="connsiteX2" y="connsiteY2"/>
              </a:cxn>
              <a:cxn ang="0">
                <a:pos x="connsiteX3" y="connsiteY3"/>
              </a:cxn>
            </a:cxnLst>
            <a:rect l="l" t="t" r="r" b="b"/>
            <a:pathLst>
              <a:path w="158122" h="733778">
                <a:moveTo>
                  <a:pt x="22655" y="0"/>
                </a:moveTo>
                <a:cubicBezTo>
                  <a:pt x="30181" y="73378"/>
                  <a:pt x="139307" y="144874"/>
                  <a:pt x="135544" y="225778"/>
                </a:cubicBezTo>
                <a:cubicBezTo>
                  <a:pt x="131781" y="306682"/>
                  <a:pt x="-3686" y="400755"/>
                  <a:pt x="77" y="485422"/>
                </a:cubicBezTo>
                <a:cubicBezTo>
                  <a:pt x="3840" y="570089"/>
                  <a:pt x="150596" y="652874"/>
                  <a:pt x="158122" y="733778"/>
                </a:cubicBezTo>
              </a:path>
            </a:pathLst>
          </a:custGeom>
          <a:ln w="38100">
            <a:solidFill>
              <a:srgbClr val="FF000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7" name="Freeform 76"/>
          <p:cNvSpPr/>
          <p:nvPr/>
        </p:nvSpPr>
        <p:spPr>
          <a:xfrm>
            <a:off x="6993213" y="3154092"/>
            <a:ext cx="356967" cy="895292"/>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 name="connsiteX0" fmla="*/ 14305 w 149772"/>
              <a:gd name="connsiteY0" fmla="*/ 0 h 733778"/>
              <a:gd name="connsiteX1" fmla="*/ 127194 w 149772"/>
              <a:gd name="connsiteY1" fmla="*/ 225778 h 733778"/>
              <a:gd name="connsiteX2" fmla="*/ 82 w 149772"/>
              <a:gd name="connsiteY2" fmla="*/ 510997 h 733778"/>
              <a:gd name="connsiteX3" fmla="*/ 149772 w 149772"/>
              <a:gd name="connsiteY3" fmla="*/ 733778 h 733778"/>
              <a:gd name="connsiteX0" fmla="*/ 14372 w 158194"/>
              <a:gd name="connsiteY0" fmla="*/ 0 h 728664"/>
              <a:gd name="connsiteX1" fmla="*/ 127261 w 158194"/>
              <a:gd name="connsiteY1" fmla="*/ 225778 h 728664"/>
              <a:gd name="connsiteX2" fmla="*/ 149 w 158194"/>
              <a:gd name="connsiteY2" fmla="*/ 510997 h 728664"/>
              <a:gd name="connsiteX3" fmla="*/ 158194 w 158194"/>
              <a:gd name="connsiteY3" fmla="*/ 728664 h 728664"/>
            </a:gdLst>
            <a:ahLst/>
            <a:cxnLst>
              <a:cxn ang="0">
                <a:pos x="connsiteX0" y="connsiteY0"/>
              </a:cxn>
              <a:cxn ang="0">
                <a:pos x="connsiteX1" y="connsiteY1"/>
              </a:cxn>
              <a:cxn ang="0">
                <a:pos x="connsiteX2" y="connsiteY2"/>
              </a:cxn>
              <a:cxn ang="0">
                <a:pos x="connsiteX3" y="connsiteY3"/>
              </a:cxn>
            </a:cxnLst>
            <a:rect l="l" t="t" r="r" b="b"/>
            <a:pathLst>
              <a:path w="158194" h="728664">
                <a:moveTo>
                  <a:pt x="14372" y="0"/>
                </a:moveTo>
                <a:cubicBezTo>
                  <a:pt x="21898" y="73378"/>
                  <a:pt x="129631" y="140612"/>
                  <a:pt x="127261" y="225778"/>
                </a:cubicBezTo>
                <a:cubicBezTo>
                  <a:pt x="124891" y="310944"/>
                  <a:pt x="-5006" y="427183"/>
                  <a:pt x="149" y="510997"/>
                </a:cubicBezTo>
                <a:cubicBezTo>
                  <a:pt x="5304" y="594811"/>
                  <a:pt x="150668" y="647760"/>
                  <a:pt x="158194" y="728664"/>
                </a:cubicBezTo>
              </a:path>
            </a:pathLst>
          </a:custGeom>
          <a:ln w="38100">
            <a:solidFill>
              <a:srgbClr val="00B0F0"/>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8" name="Freeform 77"/>
          <p:cNvSpPr/>
          <p:nvPr/>
        </p:nvSpPr>
        <p:spPr>
          <a:xfrm>
            <a:off x="7433193" y="4000547"/>
            <a:ext cx="356805" cy="901575"/>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 name="connsiteX0" fmla="*/ 0 w 226683"/>
              <a:gd name="connsiteY0" fmla="*/ 0 h 2528711"/>
              <a:gd name="connsiteX1" fmla="*/ 112889 w 226683"/>
              <a:gd name="connsiteY1" fmla="*/ 180622 h 2528711"/>
              <a:gd name="connsiteX2" fmla="*/ 45155 w 226683"/>
              <a:gd name="connsiteY2" fmla="*/ 395111 h 2528711"/>
              <a:gd name="connsiteX3" fmla="*/ 158044 w 226683"/>
              <a:gd name="connsiteY3" fmla="*/ 620889 h 2528711"/>
              <a:gd name="connsiteX4" fmla="*/ 22577 w 226683"/>
              <a:gd name="connsiteY4" fmla="*/ 880533 h 2528711"/>
              <a:gd name="connsiteX5" fmla="*/ 180622 w 226683"/>
              <a:gd name="connsiteY5" fmla="*/ 1128889 h 2528711"/>
              <a:gd name="connsiteX6" fmla="*/ 67733 w 226683"/>
              <a:gd name="connsiteY6" fmla="*/ 1365956 h 2528711"/>
              <a:gd name="connsiteX7" fmla="*/ 191911 w 226683"/>
              <a:gd name="connsiteY7" fmla="*/ 1648178 h 2528711"/>
              <a:gd name="connsiteX8" fmla="*/ 67733 w 226683"/>
              <a:gd name="connsiteY8" fmla="*/ 1930400 h 2528711"/>
              <a:gd name="connsiteX9" fmla="*/ 225777 w 226683"/>
              <a:gd name="connsiteY9" fmla="*/ 2144889 h 2528711"/>
              <a:gd name="connsiteX10" fmla="*/ 135466 w 226683"/>
              <a:gd name="connsiteY10" fmla="*/ 2404533 h 2528711"/>
              <a:gd name="connsiteX11" fmla="*/ 203200 w 226683"/>
              <a:gd name="connsiteY11" fmla="*/ 2528711 h 2528711"/>
              <a:gd name="connsiteX0" fmla="*/ 90389 w 204183"/>
              <a:gd name="connsiteY0" fmla="*/ 0 h 2348089"/>
              <a:gd name="connsiteX1" fmla="*/ 22655 w 204183"/>
              <a:gd name="connsiteY1" fmla="*/ 214489 h 2348089"/>
              <a:gd name="connsiteX2" fmla="*/ 135544 w 204183"/>
              <a:gd name="connsiteY2" fmla="*/ 440267 h 2348089"/>
              <a:gd name="connsiteX3" fmla="*/ 77 w 204183"/>
              <a:gd name="connsiteY3" fmla="*/ 699911 h 2348089"/>
              <a:gd name="connsiteX4" fmla="*/ 158122 w 204183"/>
              <a:gd name="connsiteY4" fmla="*/ 948267 h 2348089"/>
              <a:gd name="connsiteX5" fmla="*/ 45233 w 204183"/>
              <a:gd name="connsiteY5" fmla="*/ 1185334 h 2348089"/>
              <a:gd name="connsiteX6" fmla="*/ 169411 w 204183"/>
              <a:gd name="connsiteY6" fmla="*/ 1467556 h 2348089"/>
              <a:gd name="connsiteX7" fmla="*/ 45233 w 204183"/>
              <a:gd name="connsiteY7" fmla="*/ 1749778 h 2348089"/>
              <a:gd name="connsiteX8" fmla="*/ 203277 w 204183"/>
              <a:gd name="connsiteY8" fmla="*/ 1964267 h 2348089"/>
              <a:gd name="connsiteX9" fmla="*/ 112966 w 204183"/>
              <a:gd name="connsiteY9" fmla="*/ 2223911 h 2348089"/>
              <a:gd name="connsiteX10" fmla="*/ 180700 w 204183"/>
              <a:gd name="connsiteY10" fmla="*/ 2348089 h 2348089"/>
              <a:gd name="connsiteX0" fmla="*/ 22655 w 204183"/>
              <a:gd name="connsiteY0" fmla="*/ 0 h 2133600"/>
              <a:gd name="connsiteX1" fmla="*/ 135544 w 204183"/>
              <a:gd name="connsiteY1" fmla="*/ 225778 h 2133600"/>
              <a:gd name="connsiteX2" fmla="*/ 77 w 204183"/>
              <a:gd name="connsiteY2" fmla="*/ 485422 h 2133600"/>
              <a:gd name="connsiteX3" fmla="*/ 158122 w 204183"/>
              <a:gd name="connsiteY3" fmla="*/ 733778 h 2133600"/>
              <a:gd name="connsiteX4" fmla="*/ 45233 w 204183"/>
              <a:gd name="connsiteY4" fmla="*/ 970845 h 2133600"/>
              <a:gd name="connsiteX5" fmla="*/ 169411 w 204183"/>
              <a:gd name="connsiteY5" fmla="*/ 1253067 h 2133600"/>
              <a:gd name="connsiteX6" fmla="*/ 45233 w 204183"/>
              <a:gd name="connsiteY6" fmla="*/ 1535289 h 2133600"/>
              <a:gd name="connsiteX7" fmla="*/ 203277 w 204183"/>
              <a:gd name="connsiteY7" fmla="*/ 1749778 h 2133600"/>
              <a:gd name="connsiteX8" fmla="*/ 112966 w 204183"/>
              <a:gd name="connsiteY8" fmla="*/ 2009422 h 2133600"/>
              <a:gd name="connsiteX9" fmla="*/ 180700 w 204183"/>
              <a:gd name="connsiteY9" fmla="*/ 2133600 h 2133600"/>
              <a:gd name="connsiteX0" fmla="*/ 22655 w 204183"/>
              <a:gd name="connsiteY0" fmla="*/ 0 h 2009422"/>
              <a:gd name="connsiteX1" fmla="*/ 135544 w 204183"/>
              <a:gd name="connsiteY1" fmla="*/ 225778 h 2009422"/>
              <a:gd name="connsiteX2" fmla="*/ 77 w 204183"/>
              <a:gd name="connsiteY2" fmla="*/ 485422 h 2009422"/>
              <a:gd name="connsiteX3" fmla="*/ 158122 w 204183"/>
              <a:gd name="connsiteY3" fmla="*/ 733778 h 2009422"/>
              <a:gd name="connsiteX4" fmla="*/ 45233 w 204183"/>
              <a:gd name="connsiteY4" fmla="*/ 970845 h 2009422"/>
              <a:gd name="connsiteX5" fmla="*/ 169411 w 204183"/>
              <a:gd name="connsiteY5" fmla="*/ 1253067 h 2009422"/>
              <a:gd name="connsiteX6" fmla="*/ 45233 w 204183"/>
              <a:gd name="connsiteY6" fmla="*/ 1535289 h 2009422"/>
              <a:gd name="connsiteX7" fmla="*/ 203277 w 204183"/>
              <a:gd name="connsiteY7" fmla="*/ 1749778 h 2009422"/>
              <a:gd name="connsiteX8" fmla="*/ 112966 w 204183"/>
              <a:gd name="connsiteY8" fmla="*/ 2009422 h 2009422"/>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45233 w 203277"/>
              <a:gd name="connsiteY6" fmla="*/ 1535289 h 1749778"/>
              <a:gd name="connsiteX7" fmla="*/ 203277 w 203277"/>
              <a:gd name="connsiteY7" fmla="*/ 1749778 h 1749778"/>
              <a:gd name="connsiteX0" fmla="*/ 22655 w 203277"/>
              <a:gd name="connsiteY0" fmla="*/ 0 h 1749778"/>
              <a:gd name="connsiteX1" fmla="*/ 135544 w 203277"/>
              <a:gd name="connsiteY1" fmla="*/ 225778 h 1749778"/>
              <a:gd name="connsiteX2" fmla="*/ 77 w 203277"/>
              <a:gd name="connsiteY2" fmla="*/ 485422 h 1749778"/>
              <a:gd name="connsiteX3" fmla="*/ 158122 w 203277"/>
              <a:gd name="connsiteY3" fmla="*/ 733778 h 1749778"/>
              <a:gd name="connsiteX4" fmla="*/ 45233 w 203277"/>
              <a:gd name="connsiteY4" fmla="*/ 970845 h 1749778"/>
              <a:gd name="connsiteX5" fmla="*/ 169411 w 203277"/>
              <a:gd name="connsiteY5" fmla="*/ 1253067 h 1749778"/>
              <a:gd name="connsiteX6" fmla="*/ 203277 w 203277"/>
              <a:gd name="connsiteY6" fmla="*/ 1749778 h 1749778"/>
              <a:gd name="connsiteX0" fmla="*/ 22655 w 169411"/>
              <a:gd name="connsiteY0" fmla="*/ 0 h 1253067"/>
              <a:gd name="connsiteX1" fmla="*/ 135544 w 169411"/>
              <a:gd name="connsiteY1" fmla="*/ 225778 h 1253067"/>
              <a:gd name="connsiteX2" fmla="*/ 77 w 169411"/>
              <a:gd name="connsiteY2" fmla="*/ 485422 h 1253067"/>
              <a:gd name="connsiteX3" fmla="*/ 158122 w 169411"/>
              <a:gd name="connsiteY3" fmla="*/ 733778 h 1253067"/>
              <a:gd name="connsiteX4" fmla="*/ 45233 w 169411"/>
              <a:gd name="connsiteY4" fmla="*/ 970845 h 1253067"/>
              <a:gd name="connsiteX5" fmla="*/ 169411 w 169411"/>
              <a:gd name="connsiteY5" fmla="*/ 1253067 h 1253067"/>
              <a:gd name="connsiteX0" fmla="*/ 22655 w 158455"/>
              <a:gd name="connsiteY0" fmla="*/ 0 h 970845"/>
              <a:gd name="connsiteX1" fmla="*/ 135544 w 158455"/>
              <a:gd name="connsiteY1" fmla="*/ 225778 h 970845"/>
              <a:gd name="connsiteX2" fmla="*/ 77 w 158455"/>
              <a:gd name="connsiteY2" fmla="*/ 485422 h 970845"/>
              <a:gd name="connsiteX3" fmla="*/ 158122 w 158455"/>
              <a:gd name="connsiteY3" fmla="*/ 733778 h 970845"/>
              <a:gd name="connsiteX4" fmla="*/ 45233 w 158455"/>
              <a:gd name="connsiteY4" fmla="*/ 970845 h 970845"/>
              <a:gd name="connsiteX0" fmla="*/ 22655 w 158122"/>
              <a:gd name="connsiteY0" fmla="*/ 0 h 733778"/>
              <a:gd name="connsiteX1" fmla="*/ 135544 w 158122"/>
              <a:gd name="connsiteY1" fmla="*/ 225778 h 733778"/>
              <a:gd name="connsiteX2" fmla="*/ 77 w 158122"/>
              <a:gd name="connsiteY2" fmla="*/ 485422 h 733778"/>
              <a:gd name="connsiteX3" fmla="*/ 158122 w 158122"/>
              <a:gd name="connsiteY3" fmla="*/ 733778 h 733778"/>
            </a:gdLst>
            <a:ahLst/>
            <a:cxnLst>
              <a:cxn ang="0">
                <a:pos x="connsiteX0" y="connsiteY0"/>
              </a:cxn>
              <a:cxn ang="0">
                <a:pos x="connsiteX1" y="connsiteY1"/>
              </a:cxn>
              <a:cxn ang="0">
                <a:pos x="connsiteX2" y="connsiteY2"/>
              </a:cxn>
              <a:cxn ang="0">
                <a:pos x="connsiteX3" y="connsiteY3"/>
              </a:cxn>
            </a:cxnLst>
            <a:rect l="l" t="t" r="r" b="b"/>
            <a:pathLst>
              <a:path w="158122" h="733778">
                <a:moveTo>
                  <a:pt x="22655" y="0"/>
                </a:moveTo>
                <a:cubicBezTo>
                  <a:pt x="30181" y="73378"/>
                  <a:pt x="139307" y="144874"/>
                  <a:pt x="135544" y="225778"/>
                </a:cubicBezTo>
                <a:cubicBezTo>
                  <a:pt x="131781" y="306682"/>
                  <a:pt x="-3686" y="400755"/>
                  <a:pt x="77" y="485422"/>
                </a:cubicBezTo>
                <a:cubicBezTo>
                  <a:pt x="3840" y="570089"/>
                  <a:pt x="150596" y="652874"/>
                  <a:pt x="158122" y="733778"/>
                </a:cubicBezTo>
              </a:path>
            </a:pathLst>
          </a:custGeom>
          <a:ln w="38100">
            <a:solidFill>
              <a:srgbClr val="FF00C4"/>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7" name="Rectangle 6"/>
          <p:cNvSpPr/>
          <p:nvPr/>
        </p:nvSpPr>
        <p:spPr>
          <a:xfrm>
            <a:off x="106895" y="908720"/>
            <a:ext cx="6337313" cy="78891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000">
                <a:solidFill>
                  <a:schemeClr val="tx1"/>
                </a:solidFill>
              </a:rPr>
              <a:t>Reads from different </a:t>
            </a:r>
            <a:r>
              <a:rPr lang="en-US" sz="2000">
                <a:solidFill>
                  <a:srgbClr val="0000FF"/>
                </a:solidFill>
              </a:rPr>
              <a:t>unknown</a:t>
            </a:r>
            <a:r>
              <a:rPr lang="en-US" sz="2000">
                <a:solidFill>
                  <a:schemeClr val="tx1"/>
                </a:solidFill>
              </a:rPr>
              <a:t> donors at sequencing time are mapped to </a:t>
            </a:r>
            <a:r>
              <a:rPr lang="en-US" sz="2000">
                <a:solidFill>
                  <a:srgbClr val="0000FF"/>
                </a:solidFill>
              </a:rPr>
              <a:t>many known reference </a:t>
            </a:r>
            <a:r>
              <a:rPr lang="en-US" sz="2000">
                <a:solidFill>
                  <a:schemeClr val="tx1"/>
                </a:solidFill>
              </a:rPr>
              <a:t>genomes</a:t>
            </a:r>
            <a:endParaRPr lang="en-US" sz="1400">
              <a:solidFill>
                <a:schemeClr val="tx1"/>
              </a:solidFill>
            </a:endParaRPr>
          </a:p>
        </p:txBody>
      </p:sp>
    </p:spTree>
    <p:extLst>
      <p:ext uri="{BB962C8B-B14F-4D97-AF65-F5344CB8AC3E}">
        <p14:creationId xmlns:p14="http://schemas.microsoft.com/office/powerpoint/2010/main" val="1960252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50"/>
                                        </p:tgtEl>
                                        <p:attrNameLst>
                                          <p:attrName>style.visibility</p:attrName>
                                        </p:attrNameLst>
                                      </p:cBhvr>
                                      <p:to>
                                        <p:strVal val="visible"/>
                                      </p:to>
                                    </p:set>
                                    <p:animEffect transition="in" filter="fade">
                                      <p:cBhvr>
                                        <p:cTn id="9" dur="500"/>
                                        <p:tgtEl>
                                          <p:spTgt spid="50"/>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childTnLst>
                                </p:cTn>
                              </p:par>
                              <p:par>
                                <p:cTn id="48" presetID="1" presetClass="entr" presetSubtype="0" fill="hold" grpId="1" nodeType="with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4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5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55"/>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56"/>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58"/>
                                        </p:tgtEl>
                                        <p:attrNameLst>
                                          <p:attrName>style.visibility</p:attrName>
                                        </p:attrNameLst>
                                      </p:cBhvr>
                                      <p:to>
                                        <p:strVal val="visible"/>
                                      </p:to>
                                    </p:set>
                                  </p:childTnLst>
                                </p:cTn>
                              </p:par>
                              <p:par>
                                <p:cTn id="72" presetID="1" presetClass="entr" presetSubtype="0" fill="hold" grpId="1" nodeType="withEffect">
                                  <p:stCondLst>
                                    <p:cond delay="0"/>
                                  </p:stCondLst>
                                  <p:childTnLst>
                                    <p:set>
                                      <p:cBhvr>
                                        <p:cTn id="73" dur="1" fill="hold">
                                          <p:stCondLst>
                                            <p:cond delay="0"/>
                                          </p:stCondLst>
                                        </p:cTn>
                                        <p:tgtEl>
                                          <p:spTgt spid="46"/>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59"/>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65"/>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66"/>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67"/>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0"/>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1"/>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childTnLst>
                                </p:cTn>
                              </p:par>
                              <p:par>
                                <p:cTn id="96" presetID="1" presetClass="entr" presetSubtype="0" fill="hold" grpId="1" nodeType="withEffect">
                                  <p:stCondLst>
                                    <p:cond delay="0"/>
                                  </p:stCondLst>
                                  <p:childTnLst>
                                    <p:set>
                                      <p:cBhvr>
                                        <p:cTn id="97" dur="1" fill="hold">
                                          <p:stCondLst>
                                            <p:cond delay="0"/>
                                          </p:stCondLst>
                                        </p:cTn>
                                        <p:tgtEl>
                                          <p:spTgt spid="64"/>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73"/>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8"/>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16"/>
                                        </p:tgtEl>
                                        <p:attrNameLst>
                                          <p:attrName>style.visibility</p:attrName>
                                        </p:attrNameLst>
                                      </p:cBhvr>
                                      <p:to>
                                        <p:strVal val="visible"/>
                                      </p:to>
                                    </p:set>
                                  </p:childTnLst>
                                </p:cTn>
                              </p:par>
                              <p:par>
                                <p:cTn id="104" presetID="1" presetClass="entr" presetSubtype="0"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childTnLst>
                                </p:cTn>
                              </p:par>
                              <p:par>
                                <p:cTn id="106" presetID="1" presetClass="entr" presetSubtype="0" fill="hold" grpId="0" nodeType="withEffect">
                                  <p:stCondLst>
                                    <p:cond delay="0"/>
                                  </p:stCondLst>
                                  <p:childTnLst>
                                    <p:set>
                                      <p:cBhvr>
                                        <p:cTn id="107" dur="1" fill="hold">
                                          <p:stCondLst>
                                            <p:cond delay="0"/>
                                          </p:stCondLst>
                                        </p:cTn>
                                        <p:tgtEl>
                                          <p:spTgt spid="19"/>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20"/>
                                        </p:tgtEl>
                                        <p:attrNameLst>
                                          <p:attrName>style.visibility</p:attrName>
                                        </p:attrNameLst>
                                      </p:cBhvr>
                                      <p:to>
                                        <p:strVal val="visible"/>
                                      </p:to>
                                    </p:set>
                                  </p:childTnLst>
                                </p:cTn>
                              </p:par>
                              <p:par>
                                <p:cTn id="110" presetID="1" presetClass="entr" presetSubtype="0"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childTnLst>
                                </p:cTn>
                              </p:par>
                              <p:par>
                                <p:cTn id="112" presetID="1" presetClass="entr" presetSubtype="0" fill="hold" grpId="0" nodeType="withEffect">
                                  <p:stCondLst>
                                    <p:cond delay="0"/>
                                  </p:stCondLst>
                                  <p:childTnLst>
                                    <p:set>
                                      <p:cBhvr>
                                        <p:cTn id="113" dur="1" fill="hold">
                                          <p:stCondLst>
                                            <p:cond delay="0"/>
                                          </p:stCondLst>
                                        </p:cTn>
                                        <p:tgtEl>
                                          <p:spTgt spid="22"/>
                                        </p:tgtEl>
                                        <p:attrNameLst>
                                          <p:attrName>style.visibility</p:attrName>
                                        </p:attrNameLst>
                                      </p:cBhvr>
                                      <p:to>
                                        <p:strVal val="visible"/>
                                      </p:to>
                                    </p:set>
                                  </p:childTnLst>
                                </p:cTn>
                              </p:par>
                              <p:par>
                                <p:cTn id="114" presetID="1" presetClass="entr" presetSubtype="0"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childTnLst>
                                </p:cTn>
                              </p:par>
                              <p:par>
                                <p:cTn id="116" presetID="1"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childTnLst>
                                </p:cTn>
                              </p:par>
                              <p:par>
                                <p:cTn id="118" presetID="1" presetClass="entr" presetSubtype="0"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childTnLst>
                                </p:cTn>
                              </p:par>
                              <p:par>
                                <p:cTn id="120" presetID="1" presetClass="entr" presetSubtype="0" fill="hold" grpId="1" nodeType="withEffect">
                                  <p:stCondLst>
                                    <p:cond delay="0"/>
                                  </p:stCondLst>
                                  <p:childTnLst>
                                    <p:set>
                                      <p:cBhvr>
                                        <p:cTn id="121" dur="1" fill="hold">
                                          <p:stCondLst>
                                            <p:cond delay="0"/>
                                          </p:stCondLst>
                                        </p:cTn>
                                        <p:tgtEl>
                                          <p:spTgt spid="17"/>
                                        </p:tgtEl>
                                        <p:attrNameLst>
                                          <p:attrName>style.visibility</p:attrName>
                                        </p:attrNameLst>
                                      </p:cBhvr>
                                      <p:to>
                                        <p:strVal val="visible"/>
                                      </p:to>
                                    </p:set>
                                  </p:childTnLst>
                                </p:cTn>
                              </p:par>
                              <p:par>
                                <p:cTn id="122" presetID="1" presetClass="entr" presetSubtype="0" fill="hold" grpId="0" nodeType="withEffect">
                                  <p:stCondLst>
                                    <p:cond delay="0"/>
                                  </p:stCondLst>
                                  <p:childTnLst>
                                    <p:set>
                                      <p:cBhvr>
                                        <p:cTn id="123" dur="1" fill="hold">
                                          <p:stCondLst>
                                            <p:cond delay="0"/>
                                          </p:stCondLst>
                                        </p:cTn>
                                        <p:tgtEl>
                                          <p:spTgt spid="26"/>
                                        </p:tgtEl>
                                        <p:attrNameLst>
                                          <p:attrName>style.visibility</p:attrName>
                                        </p:attrNameLst>
                                      </p:cBhvr>
                                      <p:to>
                                        <p:strVal val="visible"/>
                                      </p:to>
                                    </p:set>
                                  </p:childTnLst>
                                </p:cTn>
                              </p:par>
                              <p:par>
                                <p:cTn id="124" presetID="1"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childTnLst>
                                </p:cTn>
                              </p:par>
                              <p:par>
                                <p:cTn id="126" presetID="1" presetClass="entr" presetSubtype="0" fill="hold" grpId="0" nodeType="withEffect">
                                  <p:stCondLst>
                                    <p:cond delay="0"/>
                                  </p:stCondLst>
                                  <p:childTnLst>
                                    <p:set>
                                      <p:cBhvr>
                                        <p:cTn id="127" dur="1" fill="hold">
                                          <p:stCondLst>
                                            <p:cond delay="0"/>
                                          </p:stCondLst>
                                        </p:cTn>
                                        <p:tgtEl>
                                          <p:spTgt spid="5"/>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42"/>
                                        </p:tgtEl>
                                        <p:attrNameLst>
                                          <p:attrName>style.visibility</p:attrName>
                                        </p:attrNameLst>
                                      </p:cBhvr>
                                      <p:to>
                                        <p:strVal val="visible"/>
                                      </p:to>
                                    </p:set>
                                  </p:childTnLst>
                                </p:cTn>
                              </p:par>
                              <p:par>
                                <p:cTn id="132" presetID="1" presetClass="entr" presetSubtype="0" fill="hold" grpId="0" nodeType="withEffect">
                                  <p:stCondLst>
                                    <p:cond delay="0"/>
                                  </p:stCondLst>
                                  <p:childTnLst>
                                    <p:set>
                                      <p:cBhvr>
                                        <p:cTn id="133" dur="1" fill="hold">
                                          <p:stCondLst>
                                            <p:cond delay="0"/>
                                          </p:stCondLst>
                                        </p:cTn>
                                        <p:tgtEl>
                                          <p:spTgt spid="74"/>
                                        </p:tgtEl>
                                        <p:attrNameLst>
                                          <p:attrName>style.visibility</p:attrName>
                                        </p:attrNameLst>
                                      </p:cBhvr>
                                      <p:to>
                                        <p:strVal val="visible"/>
                                      </p:to>
                                    </p:set>
                                  </p:childTnLst>
                                </p:cTn>
                              </p:par>
                              <p:par>
                                <p:cTn id="134" presetID="1" presetClass="entr" presetSubtype="0" fill="hold" grpId="0" nodeType="withEffect">
                                  <p:stCondLst>
                                    <p:cond delay="0"/>
                                  </p:stCondLst>
                                  <p:childTnLst>
                                    <p:set>
                                      <p:cBhvr>
                                        <p:cTn id="135" dur="1" fill="hold">
                                          <p:stCondLst>
                                            <p:cond delay="0"/>
                                          </p:stCondLst>
                                        </p:cTn>
                                        <p:tgtEl>
                                          <p:spTgt spid="60"/>
                                        </p:tgtEl>
                                        <p:attrNameLst>
                                          <p:attrName>style.visibility</p:attrName>
                                        </p:attrNameLst>
                                      </p:cBhvr>
                                      <p:to>
                                        <p:strVal val="visible"/>
                                      </p:to>
                                    </p:set>
                                  </p:childTnLst>
                                </p:cTn>
                              </p:par>
                              <p:par>
                                <p:cTn id="136" presetID="1" presetClass="entr" presetSubtype="0" fill="hold" grpId="0" nodeType="withEffect">
                                  <p:stCondLst>
                                    <p:cond delay="0"/>
                                  </p:stCondLst>
                                  <p:childTnLst>
                                    <p:set>
                                      <p:cBhvr>
                                        <p:cTn id="137" dur="1" fill="hold">
                                          <p:stCondLst>
                                            <p:cond delay="0"/>
                                          </p:stCondLst>
                                        </p:cTn>
                                        <p:tgtEl>
                                          <p:spTgt spid="10"/>
                                        </p:tgtEl>
                                        <p:attrNameLst>
                                          <p:attrName>style.visibility</p:attrName>
                                        </p:attrNameLst>
                                      </p:cBhvr>
                                      <p:to>
                                        <p:strVal val="visible"/>
                                      </p:to>
                                    </p:set>
                                  </p:childTnLst>
                                </p:cTn>
                              </p:par>
                              <p:par>
                                <p:cTn id="138" presetID="1" presetClass="entr" presetSubtype="0" fill="hold" grpId="0" nodeType="withEffect">
                                  <p:stCondLst>
                                    <p:cond delay="0"/>
                                  </p:stCondLst>
                                  <p:childTnLst>
                                    <p:set>
                                      <p:cBhvr>
                                        <p:cTn id="139" dur="1" fill="hold">
                                          <p:stCondLst>
                                            <p:cond delay="0"/>
                                          </p:stCondLst>
                                        </p:cTn>
                                        <p:tgtEl>
                                          <p:spTgt spid="28"/>
                                        </p:tgtEl>
                                        <p:attrNameLst>
                                          <p:attrName>style.visibility</p:attrName>
                                        </p:attrNameLst>
                                      </p:cBhvr>
                                      <p:to>
                                        <p:strVal val="visible"/>
                                      </p:to>
                                    </p:set>
                                  </p:childTnLst>
                                </p:cTn>
                              </p:par>
                            </p:childTnLst>
                          </p:cTn>
                        </p:par>
                      </p:childTnLst>
                    </p:cTn>
                  </p:par>
                  <p:par>
                    <p:cTn id="140" fill="hold">
                      <p:stCondLst>
                        <p:cond delay="indefinite"/>
                      </p:stCondLst>
                      <p:childTnLst>
                        <p:par>
                          <p:cTn id="141" fill="hold">
                            <p:stCondLst>
                              <p:cond delay="0"/>
                            </p:stCondLst>
                            <p:childTnLst>
                              <p:par>
                                <p:cTn id="142" presetID="42" presetClass="path" presetSubtype="0" accel="50000" decel="50000" fill="hold" grpId="0" nodeType="clickEffect">
                                  <p:stCondLst>
                                    <p:cond delay="0"/>
                                  </p:stCondLst>
                                  <p:childTnLst>
                                    <p:animMotion origin="layout" path="M 3.61111E-6 -4.44444E-6 L 0.27569 -0.01481 " pathEditMode="relative" rAng="0" ptsTypes="AA">
                                      <p:cBhvr>
                                        <p:cTn id="143" dur="2000" fill="hold"/>
                                        <p:tgtEl>
                                          <p:spTgt spid="17"/>
                                        </p:tgtEl>
                                        <p:attrNameLst>
                                          <p:attrName>ppt_x</p:attrName>
                                          <p:attrName>ppt_y</p:attrName>
                                        </p:attrNameLst>
                                      </p:cBhvr>
                                      <p:rCtr x="13785" y="-741"/>
                                    </p:animMotion>
                                  </p:childTnLst>
                                </p:cTn>
                              </p:par>
                              <p:par>
                                <p:cTn id="144" presetID="42" presetClass="path" presetSubtype="0" accel="50000" decel="50000" fill="hold" grpId="1" nodeType="withEffect">
                                  <p:stCondLst>
                                    <p:cond delay="0"/>
                                  </p:stCondLst>
                                  <p:childTnLst>
                                    <p:animMotion origin="layout" path="M -2.77778E-6 -7.40741E-7 L 0.27413 -0.16204 " pathEditMode="relative" rAng="0" ptsTypes="AA">
                                      <p:cBhvr>
                                        <p:cTn id="145" dur="2000" fill="hold"/>
                                        <p:tgtEl>
                                          <p:spTgt spid="19"/>
                                        </p:tgtEl>
                                        <p:attrNameLst>
                                          <p:attrName>ppt_x</p:attrName>
                                          <p:attrName>ppt_y</p:attrName>
                                        </p:attrNameLst>
                                      </p:cBhvr>
                                      <p:rCtr x="13698" y="-8102"/>
                                    </p:animMotion>
                                  </p:childTnLst>
                                </p:cTn>
                              </p:par>
                              <p:par>
                                <p:cTn id="146" presetID="42" presetClass="path" presetSubtype="0" accel="50000" decel="50000" fill="hold" grpId="1" nodeType="withEffect">
                                  <p:stCondLst>
                                    <p:cond delay="0"/>
                                  </p:stCondLst>
                                  <p:childTnLst>
                                    <p:animMotion origin="layout" path="M -2.77778E-6 4.07407E-6 L 0.28525 -0.1676 " pathEditMode="relative" rAng="0" ptsTypes="AA">
                                      <p:cBhvr>
                                        <p:cTn id="147" dur="2000" fill="hold"/>
                                        <p:tgtEl>
                                          <p:spTgt spid="21"/>
                                        </p:tgtEl>
                                        <p:attrNameLst>
                                          <p:attrName>ppt_x</p:attrName>
                                          <p:attrName>ppt_y</p:attrName>
                                        </p:attrNameLst>
                                      </p:cBhvr>
                                      <p:rCtr x="14253" y="-8380"/>
                                    </p:animMotion>
                                  </p:childTnLst>
                                </p:cTn>
                              </p:par>
                              <p:par>
                                <p:cTn id="148" presetID="42" presetClass="path" presetSubtype="0" accel="50000" decel="50000" fill="hold" grpId="1" nodeType="withEffect">
                                  <p:stCondLst>
                                    <p:cond delay="0"/>
                                  </p:stCondLst>
                                  <p:childTnLst>
                                    <p:animMotion origin="layout" path="M -2.77778E-6 -2.22222E-6 L 0.2915 0.06991 " pathEditMode="relative" rAng="0" ptsTypes="AA">
                                      <p:cBhvr>
                                        <p:cTn id="149" dur="2000" fill="hold"/>
                                        <p:tgtEl>
                                          <p:spTgt spid="26"/>
                                        </p:tgtEl>
                                        <p:attrNameLst>
                                          <p:attrName>ppt_x</p:attrName>
                                          <p:attrName>ppt_y</p:attrName>
                                        </p:attrNameLst>
                                      </p:cBhvr>
                                      <p:rCtr x="14566" y="3495"/>
                                    </p:animMotion>
                                  </p:childTnLst>
                                </p:cTn>
                              </p:par>
                              <p:par>
                                <p:cTn id="150" presetID="42" presetClass="path" presetSubtype="0" accel="50000" decel="50000" fill="hold" grpId="1" nodeType="withEffect">
                                  <p:stCondLst>
                                    <p:cond delay="0"/>
                                  </p:stCondLst>
                                  <p:childTnLst>
                                    <p:animMotion origin="layout" path="M 5E-6 3.7037E-7 L 0.3099 0.10579 " pathEditMode="relative" rAng="0" ptsTypes="AA">
                                      <p:cBhvr>
                                        <p:cTn id="151" dur="2000" fill="hold"/>
                                        <p:tgtEl>
                                          <p:spTgt spid="22"/>
                                        </p:tgtEl>
                                        <p:attrNameLst>
                                          <p:attrName>ppt_x</p:attrName>
                                          <p:attrName>ppt_y</p:attrName>
                                        </p:attrNameLst>
                                      </p:cBhvr>
                                      <p:rCtr x="15486" y="5278"/>
                                    </p:animMotion>
                                  </p:childTnLst>
                                </p:cTn>
                              </p:par>
                              <p:par>
                                <p:cTn id="152" presetID="42" presetClass="path" presetSubtype="0" accel="50000" decel="50000" fill="hold" grpId="1" nodeType="withEffect">
                                  <p:stCondLst>
                                    <p:cond delay="0"/>
                                  </p:stCondLst>
                                  <p:childTnLst>
                                    <p:animMotion origin="layout" path="M -2.77778E-6 2.22222E-6 L 0.32275 -0.11922 " pathEditMode="relative" rAng="0" ptsTypes="AA">
                                      <p:cBhvr>
                                        <p:cTn id="153" dur="2000" fill="hold"/>
                                        <p:tgtEl>
                                          <p:spTgt spid="24"/>
                                        </p:tgtEl>
                                        <p:attrNameLst>
                                          <p:attrName>ppt_x</p:attrName>
                                          <p:attrName>ppt_y</p:attrName>
                                        </p:attrNameLst>
                                      </p:cBhvr>
                                      <p:rCtr x="16128" y="-5972"/>
                                    </p:animMotion>
                                  </p:childTnLst>
                                </p:cTn>
                              </p:par>
                              <p:par>
                                <p:cTn id="154" presetID="42" presetClass="path" presetSubtype="0" accel="50000" decel="50000" fill="hold" grpId="1" nodeType="withEffect">
                                  <p:stCondLst>
                                    <p:cond delay="0"/>
                                  </p:stCondLst>
                                  <p:childTnLst>
                                    <p:animMotion origin="layout" path="M 1.94444E-6 7.40741E-7 L 0.30573 0.04398 " pathEditMode="relative" rAng="0" ptsTypes="AA">
                                      <p:cBhvr>
                                        <p:cTn id="155" dur="2000" fill="hold"/>
                                        <p:tgtEl>
                                          <p:spTgt spid="16"/>
                                        </p:tgtEl>
                                        <p:attrNameLst>
                                          <p:attrName>ppt_x</p:attrName>
                                          <p:attrName>ppt_y</p:attrName>
                                        </p:attrNameLst>
                                      </p:cBhvr>
                                      <p:rCtr x="15278" y="2199"/>
                                    </p:animMotion>
                                  </p:childTnLst>
                                </p:cTn>
                              </p:par>
                              <p:par>
                                <p:cTn id="156" presetID="42" presetClass="path" presetSubtype="0" accel="50000" decel="50000" fill="hold" grpId="1" nodeType="withEffect">
                                  <p:stCondLst>
                                    <p:cond delay="0"/>
                                  </p:stCondLst>
                                  <p:childTnLst>
                                    <p:animMotion origin="layout" path="M 1.94444E-6 -2.22222E-6 L 0.31528 0.00602 " pathEditMode="relative" rAng="0" ptsTypes="AA">
                                      <p:cBhvr>
                                        <p:cTn id="157" dur="2000" fill="hold"/>
                                        <p:tgtEl>
                                          <p:spTgt spid="20"/>
                                        </p:tgtEl>
                                        <p:attrNameLst>
                                          <p:attrName>ppt_x</p:attrName>
                                          <p:attrName>ppt_y</p:attrName>
                                        </p:attrNameLst>
                                      </p:cBhvr>
                                      <p:rCtr x="15764" y="301"/>
                                    </p:animMotion>
                                  </p:childTnLst>
                                </p:cTn>
                              </p:par>
                              <p:par>
                                <p:cTn id="158" presetID="42" presetClass="path" presetSubtype="0" accel="50000" decel="50000" fill="hold" grpId="1" nodeType="withEffect">
                                  <p:stCondLst>
                                    <p:cond delay="0"/>
                                  </p:stCondLst>
                                  <p:childTnLst>
                                    <p:animMotion origin="layout" path="M -1.38889E-6 2.96296E-6 L 0.34601 0.13958 " pathEditMode="relative" rAng="0" ptsTypes="AA">
                                      <p:cBhvr>
                                        <p:cTn id="159" dur="2000" fill="hold"/>
                                        <p:tgtEl>
                                          <p:spTgt spid="8"/>
                                        </p:tgtEl>
                                        <p:attrNameLst>
                                          <p:attrName>ppt_x</p:attrName>
                                          <p:attrName>ppt_y</p:attrName>
                                        </p:attrNameLst>
                                      </p:cBhvr>
                                      <p:rCtr x="17292" y="6968"/>
                                    </p:animMotion>
                                  </p:childTnLst>
                                </p:cTn>
                              </p:par>
                              <p:par>
                                <p:cTn id="160" presetID="42" presetClass="path" presetSubtype="0" accel="50000" decel="50000" fill="hold" grpId="1" nodeType="withEffect">
                                  <p:stCondLst>
                                    <p:cond delay="0"/>
                                  </p:stCondLst>
                                  <p:childTnLst>
                                    <p:animMotion origin="layout" path="M -4.44444E-6 -3.33333E-6 L 0.33577 0.09769 " pathEditMode="relative" rAng="0" ptsTypes="AA">
                                      <p:cBhvr>
                                        <p:cTn id="161" dur="2000" fill="hold"/>
                                        <p:tgtEl>
                                          <p:spTgt spid="18"/>
                                        </p:tgtEl>
                                        <p:attrNameLst>
                                          <p:attrName>ppt_x</p:attrName>
                                          <p:attrName>ppt_y</p:attrName>
                                        </p:attrNameLst>
                                      </p:cBhvr>
                                      <p:rCtr x="16788" y="4884"/>
                                    </p:animMotion>
                                  </p:childTnLst>
                                </p:cTn>
                              </p:par>
                              <p:par>
                                <p:cTn id="162" presetID="42" presetClass="path" presetSubtype="0" accel="50000" decel="50000" fill="hold" grpId="1" nodeType="withEffect">
                                  <p:stCondLst>
                                    <p:cond delay="0"/>
                                  </p:stCondLst>
                                  <p:childTnLst>
                                    <p:animMotion origin="layout" path="M -4.44444E-6 2.59259E-6 L 0.38646 0.10069 " pathEditMode="relative" rAng="0" ptsTypes="AA">
                                      <p:cBhvr>
                                        <p:cTn id="163" dur="2000" fill="hold"/>
                                        <p:tgtEl>
                                          <p:spTgt spid="23"/>
                                        </p:tgtEl>
                                        <p:attrNameLst>
                                          <p:attrName>ppt_x</p:attrName>
                                          <p:attrName>ppt_y</p:attrName>
                                        </p:attrNameLst>
                                      </p:cBhvr>
                                      <p:rCtr x="19323" y="5023"/>
                                    </p:animMotion>
                                  </p:childTnLst>
                                </p:cTn>
                              </p:par>
                              <p:par>
                                <p:cTn id="164" presetID="42" presetClass="path" presetSubtype="0" accel="50000" decel="50000" fill="hold" grpId="1" nodeType="withEffect">
                                  <p:stCondLst>
                                    <p:cond delay="0"/>
                                  </p:stCondLst>
                                  <p:childTnLst>
                                    <p:animMotion origin="layout" path="M 1.94444E-6 -4.81481E-6 L 0.3309 0.17362 " pathEditMode="relative" rAng="0" ptsTypes="AA">
                                      <p:cBhvr>
                                        <p:cTn id="165" dur="2000" fill="hold"/>
                                        <p:tgtEl>
                                          <p:spTgt spid="25"/>
                                        </p:tgtEl>
                                        <p:attrNameLst>
                                          <p:attrName>ppt_x</p:attrName>
                                          <p:attrName>ppt_y</p:attrName>
                                        </p:attrNameLst>
                                      </p:cBhvr>
                                      <p:rCtr x="16545" y="8681"/>
                                    </p:animMotion>
                                  </p:childTnLst>
                                </p:cTn>
                              </p:par>
                            </p:childTnLst>
                          </p:cTn>
                        </p:par>
                        <p:par>
                          <p:cTn id="166" fill="hold">
                            <p:stCondLst>
                              <p:cond delay="2000"/>
                            </p:stCondLst>
                            <p:childTnLst>
                              <p:par>
                                <p:cTn id="167" presetID="42" presetClass="path" presetSubtype="0" accel="50000" decel="50000" fill="hold" grpId="0" nodeType="afterEffect">
                                  <p:stCondLst>
                                    <p:cond delay="0"/>
                                  </p:stCondLst>
                                  <p:childTnLst>
                                    <p:animMotion origin="layout" path="M 2.77778E-7 4.07407E-6 L 0.27569 -0.01482 " pathEditMode="relative" rAng="0" ptsTypes="AA">
                                      <p:cBhvr>
                                        <p:cTn id="168" dur="2000" fill="hold"/>
                                        <p:tgtEl>
                                          <p:spTgt spid="64"/>
                                        </p:tgtEl>
                                        <p:attrNameLst>
                                          <p:attrName>ppt_x</p:attrName>
                                          <p:attrName>ppt_y</p:attrName>
                                        </p:attrNameLst>
                                      </p:cBhvr>
                                      <p:rCtr x="13785" y="-741"/>
                                    </p:animMotion>
                                  </p:childTnLst>
                                </p:cTn>
                              </p:par>
                              <p:par>
                                <p:cTn id="169" presetID="42" presetClass="path" presetSubtype="0" accel="50000" decel="50000" fill="hold" grpId="1" nodeType="withEffect">
                                  <p:stCondLst>
                                    <p:cond delay="0"/>
                                  </p:stCondLst>
                                  <p:childTnLst>
                                    <p:animMotion origin="layout" path="M 3.88889E-6 -3.7037E-6 L 0.27413 -0.16203 " pathEditMode="relative" rAng="0" ptsTypes="AA">
                                      <p:cBhvr>
                                        <p:cTn id="170" dur="2000" fill="hold"/>
                                        <p:tgtEl>
                                          <p:spTgt spid="66"/>
                                        </p:tgtEl>
                                        <p:attrNameLst>
                                          <p:attrName>ppt_x</p:attrName>
                                          <p:attrName>ppt_y</p:attrName>
                                        </p:attrNameLst>
                                      </p:cBhvr>
                                      <p:rCtr x="13698" y="-8102"/>
                                    </p:animMotion>
                                  </p:childTnLst>
                                </p:cTn>
                              </p:par>
                              <p:par>
                                <p:cTn id="171" presetID="42" presetClass="path" presetSubtype="0" accel="50000" decel="50000" fill="hold" grpId="1" nodeType="withEffect">
                                  <p:stCondLst>
                                    <p:cond delay="0"/>
                                  </p:stCondLst>
                                  <p:childTnLst>
                                    <p:animMotion origin="layout" path="M 3.88889E-6 1.11111E-6 L 0.25503 -0.10695 " pathEditMode="relative" rAng="0" ptsTypes="AA">
                                      <p:cBhvr>
                                        <p:cTn id="172" dur="2000" fill="hold"/>
                                        <p:tgtEl>
                                          <p:spTgt spid="68"/>
                                        </p:tgtEl>
                                        <p:attrNameLst>
                                          <p:attrName>ppt_x</p:attrName>
                                          <p:attrName>ppt_y</p:attrName>
                                        </p:attrNameLst>
                                      </p:cBhvr>
                                      <p:rCtr x="12743" y="-5347"/>
                                    </p:animMotion>
                                  </p:childTnLst>
                                </p:cTn>
                              </p:par>
                              <p:par>
                                <p:cTn id="173" presetID="42" presetClass="path" presetSubtype="0" accel="50000" decel="50000" fill="hold" grpId="1" nodeType="withEffect">
                                  <p:stCondLst>
                                    <p:cond delay="0"/>
                                  </p:stCondLst>
                                  <p:childTnLst>
                                    <p:animMotion origin="layout" path="M 3.88889E-6 -3.7037E-6 L 0.29149 0.06991 " pathEditMode="relative" rAng="0" ptsTypes="AA">
                                      <p:cBhvr>
                                        <p:cTn id="174" dur="2000" fill="hold"/>
                                        <p:tgtEl>
                                          <p:spTgt spid="73"/>
                                        </p:tgtEl>
                                        <p:attrNameLst>
                                          <p:attrName>ppt_x</p:attrName>
                                          <p:attrName>ppt_y</p:attrName>
                                        </p:attrNameLst>
                                      </p:cBhvr>
                                      <p:rCtr x="14566" y="3495"/>
                                    </p:animMotion>
                                  </p:childTnLst>
                                </p:cTn>
                              </p:par>
                              <p:par>
                                <p:cTn id="175" presetID="42" presetClass="path" presetSubtype="0" accel="50000" decel="50000" fill="hold" grpId="1" nodeType="withEffect">
                                  <p:stCondLst>
                                    <p:cond delay="0"/>
                                  </p:stCondLst>
                                  <p:childTnLst>
                                    <p:animMotion origin="layout" path="M 1.66667E-6 -2.59259E-6 L 0.30989 0.10579 " pathEditMode="relative" rAng="0" ptsTypes="AA">
                                      <p:cBhvr>
                                        <p:cTn id="176" dur="2000" fill="hold"/>
                                        <p:tgtEl>
                                          <p:spTgt spid="69"/>
                                        </p:tgtEl>
                                        <p:attrNameLst>
                                          <p:attrName>ppt_x</p:attrName>
                                          <p:attrName>ppt_y</p:attrName>
                                        </p:attrNameLst>
                                      </p:cBhvr>
                                      <p:rCtr x="15486" y="5278"/>
                                    </p:animMotion>
                                  </p:childTnLst>
                                </p:cTn>
                              </p:par>
                              <p:par>
                                <p:cTn id="177" presetID="42" presetClass="path" presetSubtype="0" accel="50000" decel="50000" fill="hold" grpId="1" nodeType="withEffect">
                                  <p:stCondLst>
                                    <p:cond delay="0"/>
                                  </p:stCondLst>
                                  <p:childTnLst>
                                    <p:animMotion origin="layout" path="M 3.88889E-6 -7.40741E-7 L 0.32274 -0.11921 " pathEditMode="relative" rAng="0" ptsTypes="AA">
                                      <p:cBhvr>
                                        <p:cTn id="178" dur="2000" fill="hold"/>
                                        <p:tgtEl>
                                          <p:spTgt spid="71"/>
                                        </p:tgtEl>
                                        <p:attrNameLst>
                                          <p:attrName>ppt_x</p:attrName>
                                          <p:attrName>ppt_y</p:attrName>
                                        </p:attrNameLst>
                                      </p:cBhvr>
                                      <p:rCtr x="16128" y="-5972"/>
                                    </p:animMotion>
                                  </p:childTnLst>
                                </p:cTn>
                              </p:par>
                              <p:par>
                                <p:cTn id="179" presetID="42" presetClass="path" presetSubtype="0" accel="50000" decel="50000" fill="hold" grpId="1" nodeType="withEffect">
                                  <p:stCondLst>
                                    <p:cond delay="0"/>
                                  </p:stCondLst>
                                  <p:childTnLst>
                                    <p:animMotion origin="layout" path="M -1.38889E-6 -7.40741E-7 L 0.30573 0.04398 " pathEditMode="relative" rAng="0" ptsTypes="AA">
                                      <p:cBhvr>
                                        <p:cTn id="180" dur="2000" fill="hold"/>
                                        <p:tgtEl>
                                          <p:spTgt spid="63"/>
                                        </p:tgtEl>
                                        <p:attrNameLst>
                                          <p:attrName>ppt_x</p:attrName>
                                          <p:attrName>ppt_y</p:attrName>
                                        </p:attrNameLst>
                                      </p:cBhvr>
                                      <p:rCtr x="15278" y="2199"/>
                                    </p:animMotion>
                                  </p:childTnLst>
                                </p:cTn>
                              </p:par>
                              <p:par>
                                <p:cTn id="181" presetID="42" presetClass="path" presetSubtype="0" accel="50000" decel="50000" fill="hold" grpId="1" nodeType="withEffect">
                                  <p:stCondLst>
                                    <p:cond delay="0"/>
                                  </p:stCondLst>
                                  <p:childTnLst>
                                    <p:animMotion origin="layout" path="M -1.38889E-6 4.81481E-6 L 0.23351 0.03379 " pathEditMode="relative" rAng="0" ptsTypes="AA">
                                      <p:cBhvr>
                                        <p:cTn id="182" dur="2000" fill="hold"/>
                                        <p:tgtEl>
                                          <p:spTgt spid="67"/>
                                        </p:tgtEl>
                                        <p:attrNameLst>
                                          <p:attrName>ppt_x</p:attrName>
                                          <p:attrName>ppt_y</p:attrName>
                                        </p:attrNameLst>
                                      </p:cBhvr>
                                      <p:rCtr x="11667" y="1690"/>
                                    </p:animMotion>
                                  </p:childTnLst>
                                </p:cTn>
                              </p:par>
                              <p:par>
                                <p:cTn id="183" presetID="42" presetClass="path" presetSubtype="0" accel="50000" decel="50000" fill="hold" grpId="1" nodeType="withEffect">
                                  <p:stCondLst>
                                    <p:cond delay="0"/>
                                  </p:stCondLst>
                                  <p:childTnLst>
                                    <p:animMotion origin="layout" path="M -4.72222E-6 1.48148E-6 L 0.34601 0.13958 " pathEditMode="relative" rAng="0" ptsTypes="AA">
                                      <p:cBhvr>
                                        <p:cTn id="184" dur="2000" fill="hold"/>
                                        <p:tgtEl>
                                          <p:spTgt spid="62"/>
                                        </p:tgtEl>
                                        <p:attrNameLst>
                                          <p:attrName>ppt_x</p:attrName>
                                          <p:attrName>ppt_y</p:attrName>
                                        </p:attrNameLst>
                                      </p:cBhvr>
                                      <p:rCtr x="17292" y="6968"/>
                                    </p:animMotion>
                                  </p:childTnLst>
                                </p:cTn>
                              </p:par>
                              <p:par>
                                <p:cTn id="185" presetID="42" presetClass="path" presetSubtype="0" accel="50000" decel="50000" fill="hold" grpId="1" nodeType="withEffect">
                                  <p:stCondLst>
                                    <p:cond delay="0"/>
                                  </p:stCondLst>
                                  <p:childTnLst>
                                    <p:animMotion origin="layout" path="M 2.22222E-6 3.7037E-6 L 0.33576 0.09768 " pathEditMode="relative" rAng="0" ptsTypes="AA">
                                      <p:cBhvr>
                                        <p:cTn id="186" dur="2000" fill="hold"/>
                                        <p:tgtEl>
                                          <p:spTgt spid="65"/>
                                        </p:tgtEl>
                                        <p:attrNameLst>
                                          <p:attrName>ppt_x</p:attrName>
                                          <p:attrName>ppt_y</p:attrName>
                                        </p:attrNameLst>
                                      </p:cBhvr>
                                      <p:rCtr x="16788" y="4884"/>
                                    </p:animMotion>
                                  </p:childTnLst>
                                </p:cTn>
                              </p:par>
                              <p:par>
                                <p:cTn id="187" presetID="42" presetClass="path" presetSubtype="0" accel="50000" decel="50000" fill="hold" grpId="1" nodeType="withEffect">
                                  <p:stCondLst>
                                    <p:cond delay="0"/>
                                  </p:stCondLst>
                                  <p:childTnLst>
                                    <p:animMotion origin="layout" path="M 2.22222E-6 -3.7037E-7 L 0.35937 0.13912 " pathEditMode="relative" rAng="0" ptsTypes="AA">
                                      <p:cBhvr>
                                        <p:cTn id="188" dur="2000" fill="hold"/>
                                        <p:tgtEl>
                                          <p:spTgt spid="70"/>
                                        </p:tgtEl>
                                        <p:attrNameLst>
                                          <p:attrName>ppt_x</p:attrName>
                                          <p:attrName>ppt_y</p:attrName>
                                        </p:attrNameLst>
                                      </p:cBhvr>
                                      <p:rCtr x="17969" y="6944"/>
                                    </p:animMotion>
                                  </p:childTnLst>
                                </p:cTn>
                              </p:par>
                              <p:par>
                                <p:cTn id="189" presetID="42" presetClass="path" presetSubtype="0" accel="50000" decel="50000" fill="hold" grpId="1" nodeType="withEffect">
                                  <p:stCondLst>
                                    <p:cond delay="0"/>
                                  </p:stCondLst>
                                  <p:childTnLst>
                                    <p:animMotion origin="layout" path="M -1.38889E-6 2.22222E-6 L 0.3309 0.17361 " pathEditMode="relative" rAng="0" ptsTypes="AA">
                                      <p:cBhvr>
                                        <p:cTn id="190" dur="2000" fill="hold"/>
                                        <p:tgtEl>
                                          <p:spTgt spid="72"/>
                                        </p:tgtEl>
                                        <p:attrNameLst>
                                          <p:attrName>ppt_x</p:attrName>
                                          <p:attrName>ppt_y</p:attrName>
                                        </p:attrNameLst>
                                      </p:cBhvr>
                                      <p:rCtr x="16545" y="8681"/>
                                    </p:animMotion>
                                  </p:childTnLst>
                                </p:cTn>
                              </p:par>
                            </p:childTnLst>
                          </p:cTn>
                        </p:par>
                        <p:par>
                          <p:cTn id="191" fill="hold">
                            <p:stCondLst>
                              <p:cond delay="4000"/>
                            </p:stCondLst>
                            <p:childTnLst>
                              <p:par>
                                <p:cTn id="192" presetID="42" presetClass="path" presetSubtype="0" accel="50000" decel="50000" fill="hold" grpId="0" nodeType="afterEffect">
                                  <p:stCondLst>
                                    <p:cond delay="0"/>
                                  </p:stCondLst>
                                  <p:childTnLst>
                                    <p:animMotion origin="layout" path="M -2.77778E-7 -7.40741E-7 L 0.27569 -0.01481 " pathEditMode="relative" rAng="0" ptsTypes="AA">
                                      <p:cBhvr>
                                        <p:cTn id="193" dur="2000" fill="hold"/>
                                        <p:tgtEl>
                                          <p:spTgt spid="31"/>
                                        </p:tgtEl>
                                        <p:attrNameLst>
                                          <p:attrName>ppt_x</p:attrName>
                                          <p:attrName>ppt_y</p:attrName>
                                        </p:attrNameLst>
                                      </p:cBhvr>
                                      <p:rCtr x="13785" y="-741"/>
                                    </p:animMotion>
                                  </p:childTnLst>
                                </p:cTn>
                              </p:par>
                              <p:par>
                                <p:cTn id="194" presetID="42" presetClass="path" presetSubtype="0" accel="50000" decel="50000" fill="hold" grpId="1" nodeType="withEffect">
                                  <p:stCondLst>
                                    <p:cond delay="0"/>
                                  </p:stCondLst>
                                  <p:childTnLst>
                                    <p:animMotion origin="layout" path="M -2.77778E-7 1.48148E-6 L 0.27413 -0.16204 " pathEditMode="relative" rAng="0" ptsTypes="AA">
                                      <p:cBhvr>
                                        <p:cTn id="195" dur="2000" fill="hold"/>
                                        <p:tgtEl>
                                          <p:spTgt spid="34"/>
                                        </p:tgtEl>
                                        <p:attrNameLst>
                                          <p:attrName>ppt_x</p:attrName>
                                          <p:attrName>ppt_y</p:attrName>
                                        </p:attrNameLst>
                                      </p:cBhvr>
                                      <p:rCtr x="13698" y="-8102"/>
                                    </p:animMotion>
                                  </p:childTnLst>
                                </p:cTn>
                              </p:par>
                              <p:par>
                                <p:cTn id="196" presetID="42" presetClass="path" presetSubtype="0" accel="50000" decel="50000" fill="hold" grpId="1" nodeType="withEffect">
                                  <p:stCondLst>
                                    <p:cond delay="0"/>
                                  </p:stCondLst>
                                  <p:childTnLst>
                                    <p:animMotion origin="layout" path="M -2.77778E-7 -3.7037E-6 L 0.28524 -0.16759 " pathEditMode="relative" rAng="0" ptsTypes="AA">
                                      <p:cBhvr>
                                        <p:cTn id="197" dur="2000" fill="hold"/>
                                        <p:tgtEl>
                                          <p:spTgt spid="36"/>
                                        </p:tgtEl>
                                        <p:attrNameLst>
                                          <p:attrName>ppt_x</p:attrName>
                                          <p:attrName>ppt_y</p:attrName>
                                        </p:attrNameLst>
                                      </p:cBhvr>
                                      <p:rCtr x="14253" y="-8380"/>
                                    </p:animMotion>
                                  </p:childTnLst>
                                </p:cTn>
                              </p:par>
                              <p:par>
                                <p:cTn id="198" presetID="42" presetClass="path" presetSubtype="0" accel="50000" decel="50000" fill="hold" grpId="1" nodeType="withEffect">
                                  <p:stCondLst>
                                    <p:cond delay="0"/>
                                  </p:stCondLst>
                                  <p:childTnLst>
                                    <p:animMotion origin="layout" path="M 3.33333E-6 1.48148E-6 L 0.29149 0.06991 " pathEditMode="relative" rAng="0" ptsTypes="AA">
                                      <p:cBhvr>
                                        <p:cTn id="199" dur="2000" fill="hold"/>
                                        <p:tgtEl>
                                          <p:spTgt spid="41"/>
                                        </p:tgtEl>
                                        <p:attrNameLst>
                                          <p:attrName>ppt_x</p:attrName>
                                          <p:attrName>ppt_y</p:attrName>
                                        </p:attrNameLst>
                                      </p:cBhvr>
                                      <p:rCtr x="14566" y="3495"/>
                                    </p:animMotion>
                                  </p:childTnLst>
                                </p:cTn>
                              </p:par>
                              <p:par>
                                <p:cTn id="200" presetID="42" presetClass="path" presetSubtype="0" accel="50000" decel="50000" fill="hold" grpId="1" nodeType="withEffect">
                                  <p:stCondLst>
                                    <p:cond delay="0"/>
                                  </p:stCondLst>
                                  <p:childTnLst>
                                    <p:animMotion origin="layout" path="M -2.5E-6 2.59259E-6 L 0.3099 0.10578 " pathEditMode="relative" rAng="0" ptsTypes="AA">
                                      <p:cBhvr>
                                        <p:cTn id="201" dur="2000" fill="hold"/>
                                        <p:tgtEl>
                                          <p:spTgt spid="37"/>
                                        </p:tgtEl>
                                        <p:attrNameLst>
                                          <p:attrName>ppt_x</p:attrName>
                                          <p:attrName>ppt_y</p:attrName>
                                        </p:attrNameLst>
                                      </p:cBhvr>
                                      <p:rCtr x="15486" y="5278"/>
                                    </p:animMotion>
                                  </p:childTnLst>
                                </p:cTn>
                              </p:par>
                              <p:par>
                                <p:cTn id="202" presetID="42" presetClass="path" presetSubtype="0" accel="50000" decel="50000" fill="hold" grpId="1" nodeType="withEffect">
                                  <p:stCondLst>
                                    <p:cond delay="0"/>
                                  </p:stCondLst>
                                  <p:childTnLst>
                                    <p:animMotion origin="layout" path="M 3.33333E-6 -4.07407E-6 L 0.32274 -0.11921 " pathEditMode="relative" rAng="0" ptsTypes="AA">
                                      <p:cBhvr>
                                        <p:cTn id="203" dur="2000" fill="hold"/>
                                        <p:tgtEl>
                                          <p:spTgt spid="39"/>
                                        </p:tgtEl>
                                        <p:attrNameLst>
                                          <p:attrName>ppt_x</p:attrName>
                                          <p:attrName>ppt_y</p:attrName>
                                        </p:attrNameLst>
                                      </p:cBhvr>
                                      <p:rCtr x="16128" y="-5972"/>
                                    </p:animMotion>
                                  </p:childTnLst>
                                </p:cTn>
                              </p:par>
                              <p:par>
                                <p:cTn id="204" presetID="42" presetClass="path" presetSubtype="0" accel="50000" decel="50000" fill="hold" grpId="1" nodeType="withEffect">
                                  <p:stCondLst>
                                    <p:cond delay="0"/>
                                  </p:stCondLst>
                                  <p:childTnLst>
                                    <p:animMotion origin="layout" path="M -1.94444E-6 4.44444E-6 L 0.30573 0.04398 " pathEditMode="relative" rAng="0" ptsTypes="AA">
                                      <p:cBhvr>
                                        <p:cTn id="205" dur="2000" fill="hold"/>
                                        <p:tgtEl>
                                          <p:spTgt spid="30"/>
                                        </p:tgtEl>
                                        <p:attrNameLst>
                                          <p:attrName>ppt_x</p:attrName>
                                          <p:attrName>ppt_y</p:attrName>
                                        </p:attrNameLst>
                                      </p:cBhvr>
                                      <p:rCtr x="15278" y="2199"/>
                                    </p:animMotion>
                                  </p:childTnLst>
                                </p:cTn>
                              </p:par>
                              <p:par>
                                <p:cTn id="206" presetID="42" presetClass="path" presetSubtype="0" accel="50000" decel="50000" fill="hold" grpId="1" nodeType="withEffect">
                                  <p:stCondLst>
                                    <p:cond delay="0"/>
                                  </p:stCondLst>
                                  <p:childTnLst>
                                    <p:animMotion origin="layout" path="M 4.44444E-6 0 L 0.20034 0.01644 " pathEditMode="relative" rAng="0" ptsTypes="AA">
                                      <p:cBhvr>
                                        <p:cTn id="207" dur="2000" fill="hold"/>
                                        <p:tgtEl>
                                          <p:spTgt spid="35"/>
                                        </p:tgtEl>
                                        <p:attrNameLst>
                                          <p:attrName>ppt_x</p:attrName>
                                          <p:attrName>ppt_y</p:attrName>
                                        </p:attrNameLst>
                                      </p:cBhvr>
                                      <p:rCtr x="10017" y="810"/>
                                    </p:animMotion>
                                  </p:childTnLst>
                                </p:cTn>
                              </p:par>
                              <p:par>
                                <p:cTn id="208" presetID="42" presetClass="path" presetSubtype="0" accel="50000" decel="50000" fill="hold" grpId="1" nodeType="withEffect">
                                  <p:stCondLst>
                                    <p:cond delay="0"/>
                                  </p:stCondLst>
                                  <p:childTnLst>
                                    <p:animMotion origin="layout" path="M 4.72222E-6 -3.33333E-6 L 0.346 0.13959 " pathEditMode="relative" rAng="0" ptsTypes="AA">
                                      <p:cBhvr>
                                        <p:cTn id="209" dur="2000" fill="hold"/>
                                        <p:tgtEl>
                                          <p:spTgt spid="29"/>
                                        </p:tgtEl>
                                        <p:attrNameLst>
                                          <p:attrName>ppt_x</p:attrName>
                                          <p:attrName>ppt_y</p:attrName>
                                        </p:attrNameLst>
                                      </p:cBhvr>
                                      <p:rCtr x="17292" y="6968"/>
                                    </p:animMotion>
                                  </p:childTnLst>
                                </p:cTn>
                              </p:par>
                              <p:par>
                                <p:cTn id="210" presetID="42" presetClass="path" presetSubtype="0" accel="50000" decel="50000" fill="hold" grpId="1" nodeType="withEffect">
                                  <p:stCondLst>
                                    <p:cond delay="0"/>
                                  </p:stCondLst>
                                  <p:childTnLst>
                                    <p:animMotion origin="layout" path="M -1.94444E-6 -1.11111E-6 L 0.33577 0.09769 " pathEditMode="relative" rAng="0" ptsTypes="AA">
                                      <p:cBhvr>
                                        <p:cTn id="211" dur="2000" fill="hold"/>
                                        <p:tgtEl>
                                          <p:spTgt spid="33"/>
                                        </p:tgtEl>
                                        <p:attrNameLst>
                                          <p:attrName>ppt_x</p:attrName>
                                          <p:attrName>ppt_y</p:attrName>
                                        </p:attrNameLst>
                                      </p:cBhvr>
                                      <p:rCtr x="16788" y="4884"/>
                                    </p:animMotion>
                                  </p:childTnLst>
                                </p:cTn>
                              </p:par>
                              <p:par>
                                <p:cTn id="212" presetID="42" presetClass="path" presetSubtype="0" accel="50000" decel="50000" fill="hold" grpId="1" nodeType="withEffect">
                                  <p:stCondLst>
                                    <p:cond delay="0"/>
                                  </p:stCondLst>
                                  <p:childTnLst>
                                    <p:animMotion origin="layout" path="M -1.94444E-6 4.81481E-6 L 0.35938 0.13912 " pathEditMode="relative" rAng="0" ptsTypes="AA">
                                      <p:cBhvr>
                                        <p:cTn id="213" dur="2000" fill="hold"/>
                                        <p:tgtEl>
                                          <p:spTgt spid="38"/>
                                        </p:tgtEl>
                                        <p:attrNameLst>
                                          <p:attrName>ppt_x</p:attrName>
                                          <p:attrName>ppt_y</p:attrName>
                                        </p:attrNameLst>
                                      </p:cBhvr>
                                      <p:rCtr x="17969" y="6944"/>
                                    </p:animMotion>
                                  </p:childTnLst>
                                </p:cTn>
                              </p:par>
                              <p:par>
                                <p:cTn id="214" presetID="42" presetClass="path" presetSubtype="0" accel="50000" decel="50000" fill="hold" grpId="1" nodeType="withEffect">
                                  <p:stCondLst>
                                    <p:cond delay="0"/>
                                  </p:stCondLst>
                                  <p:childTnLst>
                                    <p:animMotion origin="layout" path="M 4.44444E-6 -2.59259E-6 L 0.3309 0.17361 " pathEditMode="relative" rAng="0" ptsTypes="AA">
                                      <p:cBhvr>
                                        <p:cTn id="215" dur="2000" fill="hold"/>
                                        <p:tgtEl>
                                          <p:spTgt spid="40"/>
                                        </p:tgtEl>
                                        <p:attrNameLst>
                                          <p:attrName>ppt_x</p:attrName>
                                          <p:attrName>ppt_y</p:attrName>
                                        </p:attrNameLst>
                                      </p:cBhvr>
                                      <p:rCtr x="16545" y="8681"/>
                                    </p:animMotion>
                                  </p:childTnLst>
                                </p:cTn>
                              </p:par>
                            </p:childTnLst>
                          </p:cTn>
                        </p:par>
                        <p:par>
                          <p:cTn id="216" fill="hold">
                            <p:stCondLst>
                              <p:cond delay="6000"/>
                            </p:stCondLst>
                            <p:childTnLst>
                              <p:par>
                                <p:cTn id="217" presetID="42" presetClass="path" presetSubtype="0" accel="50000" decel="50000" fill="hold" grpId="0" nodeType="afterEffect">
                                  <p:stCondLst>
                                    <p:cond delay="0"/>
                                  </p:stCondLst>
                                  <p:childTnLst>
                                    <p:animMotion origin="layout" path="M 3.33333E-6 2.96296E-6 L 0.40017 -0.01459 " pathEditMode="relative" rAng="0" ptsTypes="AA">
                                      <p:cBhvr>
                                        <p:cTn id="218" dur="2000" fill="hold"/>
                                        <p:tgtEl>
                                          <p:spTgt spid="46"/>
                                        </p:tgtEl>
                                        <p:attrNameLst>
                                          <p:attrName>ppt_x</p:attrName>
                                          <p:attrName>ppt_y</p:attrName>
                                        </p:attrNameLst>
                                      </p:cBhvr>
                                      <p:rCtr x="20000" y="-741"/>
                                    </p:animMotion>
                                  </p:childTnLst>
                                </p:cTn>
                              </p:par>
                              <p:par>
                                <p:cTn id="219" presetID="42" presetClass="path" presetSubtype="0" accel="50000" decel="50000" fill="hold" grpId="1" nodeType="withEffect">
                                  <p:stCondLst>
                                    <p:cond delay="0"/>
                                  </p:stCondLst>
                                  <p:childTnLst>
                                    <p:animMotion origin="layout" path="M 3.33333E-6 -4.81481E-6 L 0.27413 -0.16203 " pathEditMode="relative" rAng="0" ptsTypes="AA">
                                      <p:cBhvr>
                                        <p:cTn id="220" dur="2000" fill="hold"/>
                                        <p:tgtEl>
                                          <p:spTgt spid="52"/>
                                        </p:tgtEl>
                                        <p:attrNameLst>
                                          <p:attrName>ppt_x</p:attrName>
                                          <p:attrName>ppt_y</p:attrName>
                                        </p:attrNameLst>
                                      </p:cBhvr>
                                      <p:rCtr x="13698" y="-8102"/>
                                    </p:animMotion>
                                  </p:childTnLst>
                                </p:cTn>
                              </p:par>
                              <p:par>
                                <p:cTn id="221" presetID="42" presetClass="path" presetSubtype="0" accel="50000" decel="50000" fill="hold" grpId="1" nodeType="withEffect">
                                  <p:stCondLst>
                                    <p:cond delay="0"/>
                                  </p:stCondLst>
                                  <p:childTnLst>
                                    <p:animMotion origin="layout" path="M 3.33333E-6 1.11022E-16 L 0.28524 -0.16759 " pathEditMode="relative" rAng="0" ptsTypes="AA">
                                      <p:cBhvr>
                                        <p:cTn id="222" dur="2000" fill="hold"/>
                                        <p:tgtEl>
                                          <p:spTgt spid="54"/>
                                        </p:tgtEl>
                                        <p:attrNameLst>
                                          <p:attrName>ppt_x</p:attrName>
                                          <p:attrName>ppt_y</p:attrName>
                                        </p:attrNameLst>
                                      </p:cBhvr>
                                      <p:rCtr x="14253" y="-8380"/>
                                    </p:animMotion>
                                  </p:childTnLst>
                                </p:cTn>
                              </p:par>
                              <p:par>
                                <p:cTn id="223" presetID="42" presetClass="path" presetSubtype="0" accel="50000" decel="50000" fill="hold" grpId="1" nodeType="withEffect">
                                  <p:stCondLst>
                                    <p:cond delay="0"/>
                                  </p:stCondLst>
                                  <p:childTnLst>
                                    <p:animMotion origin="layout" path="M 3.33333E-6 -4.81481E-6 L 0.29149 0.06991 " pathEditMode="relative" rAng="0" ptsTypes="AA">
                                      <p:cBhvr>
                                        <p:cTn id="224" dur="2000" fill="hold"/>
                                        <p:tgtEl>
                                          <p:spTgt spid="59"/>
                                        </p:tgtEl>
                                        <p:attrNameLst>
                                          <p:attrName>ppt_x</p:attrName>
                                          <p:attrName>ppt_y</p:attrName>
                                        </p:attrNameLst>
                                      </p:cBhvr>
                                      <p:rCtr x="14566" y="3495"/>
                                    </p:animMotion>
                                  </p:childTnLst>
                                </p:cTn>
                              </p:par>
                              <p:par>
                                <p:cTn id="225" presetID="42" presetClass="path" presetSubtype="0" accel="50000" decel="50000" fill="hold" grpId="1" nodeType="withEffect">
                                  <p:stCondLst>
                                    <p:cond delay="0"/>
                                  </p:stCondLst>
                                  <p:childTnLst>
                                    <p:animMotion origin="layout" path="M 1.11111E-6 -3.7037E-6 L 0.30989 0.10579 " pathEditMode="relative" rAng="0" ptsTypes="AA">
                                      <p:cBhvr>
                                        <p:cTn id="226" dur="2000" fill="hold"/>
                                        <p:tgtEl>
                                          <p:spTgt spid="55"/>
                                        </p:tgtEl>
                                        <p:attrNameLst>
                                          <p:attrName>ppt_x</p:attrName>
                                          <p:attrName>ppt_y</p:attrName>
                                        </p:attrNameLst>
                                      </p:cBhvr>
                                      <p:rCtr x="15486" y="5278"/>
                                    </p:animMotion>
                                  </p:childTnLst>
                                </p:cTn>
                              </p:par>
                              <p:par>
                                <p:cTn id="227" presetID="42" presetClass="path" presetSubtype="0" accel="50000" decel="50000" fill="hold" grpId="1" nodeType="withEffect">
                                  <p:stCondLst>
                                    <p:cond delay="0"/>
                                  </p:stCondLst>
                                  <p:childTnLst>
                                    <p:animMotion origin="layout" path="M -3.05556E-6 -1.85185E-6 L 0.32275 -0.11921 " pathEditMode="relative" rAng="0" ptsTypes="AA">
                                      <p:cBhvr>
                                        <p:cTn id="228" dur="2000" fill="hold"/>
                                        <p:tgtEl>
                                          <p:spTgt spid="57"/>
                                        </p:tgtEl>
                                        <p:attrNameLst>
                                          <p:attrName>ppt_x</p:attrName>
                                          <p:attrName>ppt_y</p:attrName>
                                        </p:attrNameLst>
                                      </p:cBhvr>
                                      <p:rCtr x="16128" y="-5972"/>
                                    </p:animMotion>
                                  </p:childTnLst>
                                </p:cTn>
                              </p:par>
                              <p:par>
                                <p:cTn id="229" presetID="42" presetClass="path" presetSubtype="0" accel="50000" decel="50000" fill="hold" grpId="1" nodeType="withEffect">
                                  <p:stCondLst>
                                    <p:cond delay="0"/>
                                  </p:stCondLst>
                                  <p:childTnLst>
                                    <p:animMotion origin="layout" path="M -1.94444E-6 -1.85185E-6 L 0.30573 0.04398 " pathEditMode="relative" rAng="0" ptsTypes="AA">
                                      <p:cBhvr>
                                        <p:cTn id="230" dur="2000" fill="hold"/>
                                        <p:tgtEl>
                                          <p:spTgt spid="45"/>
                                        </p:tgtEl>
                                        <p:attrNameLst>
                                          <p:attrName>ppt_x</p:attrName>
                                          <p:attrName>ppt_y</p:attrName>
                                        </p:attrNameLst>
                                      </p:cBhvr>
                                      <p:rCtr x="15278" y="2199"/>
                                    </p:animMotion>
                                  </p:childTnLst>
                                </p:cTn>
                              </p:par>
                              <p:par>
                                <p:cTn id="231" presetID="42" presetClass="path" presetSubtype="0" accel="50000" decel="50000" fill="hold" grpId="1" nodeType="withEffect">
                                  <p:stCondLst>
                                    <p:cond delay="0"/>
                                  </p:stCondLst>
                                  <p:childTnLst>
                                    <p:animMotion origin="layout" path="M -1.94444E-6 3.7037E-6 L 0.31528 0.00601 " pathEditMode="relative" rAng="0" ptsTypes="AA">
                                      <p:cBhvr>
                                        <p:cTn id="232" dur="2000" fill="hold"/>
                                        <p:tgtEl>
                                          <p:spTgt spid="53"/>
                                        </p:tgtEl>
                                        <p:attrNameLst>
                                          <p:attrName>ppt_x</p:attrName>
                                          <p:attrName>ppt_y</p:attrName>
                                        </p:attrNameLst>
                                      </p:cBhvr>
                                      <p:rCtr x="15764" y="301"/>
                                    </p:animMotion>
                                  </p:childTnLst>
                                </p:cTn>
                              </p:par>
                              <p:par>
                                <p:cTn id="233" presetID="42" presetClass="path" presetSubtype="0" accel="50000" decel="50000" fill="hold" grpId="1" nodeType="withEffect">
                                  <p:stCondLst>
                                    <p:cond delay="0"/>
                                  </p:stCondLst>
                                  <p:childTnLst>
                                    <p:animMotion origin="layout" path="M 4.72222E-6 3.7037E-7 L 0.346 0.13958 " pathEditMode="relative" rAng="0" ptsTypes="AA">
                                      <p:cBhvr>
                                        <p:cTn id="234" dur="2000" fill="hold"/>
                                        <p:tgtEl>
                                          <p:spTgt spid="44"/>
                                        </p:tgtEl>
                                        <p:attrNameLst>
                                          <p:attrName>ppt_x</p:attrName>
                                          <p:attrName>ppt_y</p:attrName>
                                        </p:attrNameLst>
                                      </p:cBhvr>
                                      <p:rCtr x="17292" y="6968"/>
                                    </p:animMotion>
                                  </p:childTnLst>
                                </p:cTn>
                              </p:par>
                              <p:par>
                                <p:cTn id="235" presetID="42" presetClass="path" presetSubtype="0" accel="50000" decel="50000" fill="hold" grpId="1" nodeType="withEffect">
                                  <p:stCondLst>
                                    <p:cond delay="0"/>
                                  </p:stCondLst>
                                  <p:childTnLst>
                                    <p:animMotion origin="layout" path="M 1.66667E-6 2.59259E-6 L 0.41319 0.07153 " pathEditMode="relative" rAng="0" ptsTypes="AA">
                                      <p:cBhvr>
                                        <p:cTn id="236" dur="2000" fill="hold"/>
                                        <p:tgtEl>
                                          <p:spTgt spid="51"/>
                                        </p:tgtEl>
                                        <p:attrNameLst>
                                          <p:attrName>ppt_x</p:attrName>
                                          <p:attrName>ppt_y</p:attrName>
                                        </p:attrNameLst>
                                      </p:cBhvr>
                                      <p:rCtr x="20660" y="3565"/>
                                    </p:animMotion>
                                  </p:childTnLst>
                                </p:cTn>
                              </p:par>
                              <p:par>
                                <p:cTn id="237" presetID="42" presetClass="path" presetSubtype="0" accel="50000" decel="50000" fill="hold" grpId="1" nodeType="withEffect">
                                  <p:stCondLst>
                                    <p:cond delay="0"/>
                                  </p:stCondLst>
                                  <p:childTnLst>
                                    <p:animMotion origin="layout" path="M 1.66667E-6 -1.48148E-6 L 0.35937 0.13912 " pathEditMode="relative" rAng="0" ptsTypes="AA">
                                      <p:cBhvr>
                                        <p:cTn id="238" dur="2000" fill="hold"/>
                                        <p:tgtEl>
                                          <p:spTgt spid="56"/>
                                        </p:tgtEl>
                                        <p:attrNameLst>
                                          <p:attrName>ppt_x</p:attrName>
                                          <p:attrName>ppt_y</p:attrName>
                                        </p:attrNameLst>
                                      </p:cBhvr>
                                      <p:rCtr x="17969" y="6944"/>
                                    </p:animMotion>
                                  </p:childTnLst>
                                </p:cTn>
                              </p:par>
                              <p:par>
                                <p:cTn id="239" presetID="42" presetClass="path" presetSubtype="0" accel="50000" decel="50000" fill="hold" grpId="1" nodeType="withEffect">
                                  <p:stCondLst>
                                    <p:cond delay="0"/>
                                  </p:stCondLst>
                                  <p:childTnLst>
                                    <p:animMotion origin="layout" path="M -1.94444E-6 1.11111E-6 L 0.3309 0.17361 " pathEditMode="relative" rAng="0" ptsTypes="AA">
                                      <p:cBhvr>
                                        <p:cTn id="240" dur="2000" fill="hold"/>
                                        <p:tgtEl>
                                          <p:spTgt spid="58"/>
                                        </p:tgtEl>
                                        <p:attrNameLst>
                                          <p:attrName>ppt_x</p:attrName>
                                          <p:attrName>ppt_y</p:attrName>
                                        </p:attrNameLst>
                                      </p:cBhvr>
                                      <p:rCtr x="16545" y="8681"/>
                                    </p:animMotion>
                                  </p:childTnLst>
                                </p:cTn>
                              </p:par>
                            </p:childTnLst>
                          </p:cTn>
                        </p:par>
                      </p:childTnLst>
                    </p:cTn>
                  </p:par>
                  <p:par>
                    <p:cTn id="241" fill="hold">
                      <p:stCondLst>
                        <p:cond delay="indefinite"/>
                      </p:stCondLst>
                      <p:childTnLst>
                        <p:par>
                          <p:cTn id="242" fill="hold">
                            <p:stCondLst>
                              <p:cond delay="0"/>
                            </p:stCondLst>
                            <p:childTnLst>
                              <p:par>
                                <p:cTn id="243" presetID="10" presetClass="exit" presetSubtype="0" fill="hold" grpId="2" nodeType="clickEffect">
                                  <p:stCondLst>
                                    <p:cond delay="0"/>
                                  </p:stCondLst>
                                  <p:childTnLst>
                                    <p:animEffect transition="out" filter="fade">
                                      <p:cBhvr>
                                        <p:cTn id="244" dur="500"/>
                                        <p:tgtEl>
                                          <p:spTgt spid="8"/>
                                        </p:tgtEl>
                                      </p:cBhvr>
                                    </p:animEffect>
                                    <p:set>
                                      <p:cBhvr>
                                        <p:cTn id="245" dur="1" fill="hold">
                                          <p:stCondLst>
                                            <p:cond delay="499"/>
                                          </p:stCondLst>
                                        </p:cTn>
                                        <p:tgtEl>
                                          <p:spTgt spid="8"/>
                                        </p:tgtEl>
                                        <p:attrNameLst>
                                          <p:attrName>style.visibility</p:attrName>
                                        </p:attrNameLst>
                                      </p:cBhvr>
                                      <p:to>
                                        <p:strVal val="hidden"/>
                                      </p:to>
                                    </p:set>
                                  </p:childTnLst>
                                </p:cTn>
                              </p:par>
                              <p:par>
                                <p:cTn id="246" presetID="10" presetClass="exit" presetSubtype="0" fill="hold" grpId="2" nodeType="withEffect">
                                  <p:stCondLst>
                                    <p:cond delay="0"/>
                                  </p:stCondLst>
                                  <p:childTnLst>
                                    <p:animEffect transition="out" filter="fade">
                                      <p:cBhvr>
                                        <p:cTn id="247" dur="500"/>
                                        <p:tgtEl>
                                          <p:spTgt spid="16"/>
                                        </p:tgtEl>
                                      </p:cBhvr>
                                    </p:animEffect>
                                    <p:set>
                                      <p:cBhvr>
                                        <p:cTn id="248" dur="1" fill="hold">
                                          <p:stCondLst>
                                            <p:cond delay="499"/>
                                          </p:stCondLst>
                                        </p:cTn>
                                        <p:tgtEl>
                                          <p:spTgt spid="16"/>
                                        </p:tgtEl>
                                        <p:attrNameLst>
                                          <p:attrName>style.visibility</p:attrName>
                                        </p:attrNameLst>
                                      </p:cBhvr>
                                      <p:to>
                                        <p:strVal val="hidden"/>
                                      </p:to>
                                    </p:set>
                                  </p:childTnLst>
                                </p:cTn>
                              </p:par>
                              <p:par>
                                <p:cTn id="249" presetID="10" presetClass="exit" presetSubtype="0" fill="hold" grpId="2" nodeType="withEffect">
                                  <p:stCondLst>
                                    <p:cond delay="0"/>
                                  </p:stCondLst>
                                  <p:childTnLst>
                                    <p:animEffect transition="out" filter="fade">
                                      <p:cBhvr>
                                        <p:cTn id="250" dur="500"/>
                                        <p:tgtEl>
                                          <p:spTgt spid="18"/>
                                        </p:tgtEl>
                                      </p:cBhvr>
                                    </p:animEffect>
                                    <p:set>
                                      <p:cBhvr>
                                        <p:cTn id="251" dur="1" fill="hold">
                                          <p:stCondLst>
                                            <p:cond delay="499"/>
                                          </p:stCondLst>
                                        </p:cTn>
                                        <p:tgtEl>
                                          <p:spTgt spid="18"/>
                                        </p:tgtEl>
                                        <p:attrNameLst>
                                          <p:attrName>style.visibility</p:attrName>
                                        </p:attrNameLst>
                                      </p:cBhvr>
                                      <p:to>
                                        <p:strVal val="hidden"/>
                                      </p:to>
                                    </p:set>
                                  </p:childTnLst>
                                </p:cTn>
                              </p:par>
                              <p:par>
                                <p:cTn id="252" presetID="10" presetClass="exit" presetSubtype="0" fill="hold" grpId="2" nodeType="withEffect">
                                  <p:stCondLst>
                                    <p:cond delay="0"/>
                                  </p:stCondLst>
                                  <p:childTnLst>
                                    <p:animEffect transition="out" filter="fade">
                                      <p:cBhvr>
                                        <p:cTn id="253" dur="500"/>
                                        <p:tgtEl>
                                          <p:spTgt spid="19"/>
                                        </p:tgtEl>
                                      </p:cBhvr>
                                    </p:animEffect>
                                    <p:set>
                                      <p:cBhvr>
                                        <p:cTn id="254" dur="1" fill="hold">
                                          <p:stCondLst>
                                            <p:cond delay="499"/>
                                          </p:stCondLst>
                                        </p:cTn>
                                        <p:tgtEl>
                                          <p:spTgt spid="19"/>
                                        </p:tgtEl>
                                        <p:attrNameLst>
                                          <p:attrName>style.visibility</p:attrName>
                                        </p:attrNameLst>
                                      </p:cBhvr>
                                      <p:to>
                                        <p:strVal val="hidden"/>
                                      </p:to>
                                    </p:set>
                                  </p:childTnLst>
                                </p:cTn>
                              </p:par>
                              <p:par>
                                <p:cTn id="255" presetID="10" presetClass="exit" presetSubtype="0" fill="hold" grpId="2" nodeType="withEffect">
                                  <p:stCondLst>
                                    <p:cond delay="0"/>
                                  </p:stCondLst>
                                  <p:childTnLst>
                                    <p:animEffect transition="out" filter="fade">
                                      <p:cBhvr>
                                        <p:cTn id="256" dur="500"/>
                                        <p:tgtEl>
                                          <p:spTgt spid="20"/>
                                        </p:tgtEl>
                                      </p:cBhvr>
                                    </p:animEffect>
                                    <p:set>
                                      <p:cBhvr>
                                        <p:cTn id="257" dur="1" fill="hold">
                                          <p:stCondLst>
                                            <p:cond delay="499"/>
                                          </p:stCondLst>
                                        </p:cTn>
                                        <p:tgtEl>
                                          <p:spTgt spid="20"/>
                                        </p:tgtEl>
                                        <p:attrNameLst>
                                          <p:attrName>style.visibility</p:attrName>
                                        </p:attrNameLst>
                                      </p:cBhvr>
                                      <p:to>
                                        <p:strVal val="hidden"/>
                                      </p:to>
                                    </p:set>
                                  </p:childTnLst>
                                </p:cTn>
                              </p:par>
                              <p:par>
                                <p:cTn id="258" presetID="10" presetClass="exit" presetSubtype="0" fill="hold" grpId="2" nodeType="withEffect">
                                  <p:stCondLst>
                                    <p:cond delay="0"/>
                                  </p:stCondLst>
                                  <p:childTnLst>
                                    <p:animEffect transition="out" filter="fade">
                                      <p:cBhvr>
                                        <p:cTn id="259" dur="500"/>
                                        <p:tgtEl>
                                          <p:spTgt spid="21"/>
                                        </p:tgtEl>
                                      </p:cBhvr>
                                    </p:animEffect>
                                    <p:set>
                                      <p:cBhvr>
                                        <p:cTn id="260" dur="1" fill="hold">
                                          <p:stCondLst>
                                            <p:cond delay="499"/>
                                          </p:stCondLst>
                                        </p:cTn>
                                        <p:tgtEl>
                                          <p:spTgt spid="21"/>
                                        </p:tgtEl>
                                        <p:attrNameLst>
                                          <p:attrName>style.visibility</p:attrName>
                                        </p:attrNameLst>
                                      </p:cBhvr>
                                      <p:to>
                                        <p:strVal val="hidden"/>
                                      </p:to>
                                    </p:set>
                                  </p:childTnLst>
                                </p:cTn>
                              </p:par>
                              <p:par>
                                <p:cTn id="261" presetID="10" presetClass="exit" presetSubtype="0" fill="hold" grpId="2" nodeType="withEffect">
                                  <p:stCondLst>
                                    <p:cond delay="0"/>
                                  </p:stCondLst>
                                  <p:childTnLst>
                                    <p:animEffect transition="out" filter="fade">
                                      <p:cBhvr>
                                        <p:cTn id="262" dur="500"/>
                                        <p:tgtEl>
                                          <p:spTgt spid="22"/>
                                        </p:tgtEl>
                                      </p:cBhvr>
                                    </p:animEffect>
                                    <p:set>
                                      <p:cBhvr>
                                        <p:cTn id="263" dur="1" fill="hold">
                                          <p:stCondLst>
                                            <p:cond delay="499"/>
                                          </p:stCondLst>
                                        </p:cTn>
                                        <p:tgtEl>
                                          <p:spTgt spid="22"/>
                                        </p:tgtEl>
                                        <p:attrNameLst>
                                          <p:attrName>style.visibility</p:attrName>
                                        </p:attrNameLst>
                                      </p:cBhvr>
                                      <p:to>
                                        <p:strVal val="hidden"/>
                                      </p:to>
                                    </p:set>
                                  </p:childTnLst>
                                </p:cTn>
                              </p:par>
                              <p:par>
                                <p:cTn id="264" presetID="10" presetClass="exit" presetSubtype="0" fill="hold" grpId="2" nodeType="withEffect">
                                  <p:stCondLst>
                                    <p:cond delay="0"/>
                                  </p:stCondLst>
                                  <p:childTnLst>
                                    <p:animEffect transition="out" filter="fade">
                                      <p:cBhvr>
                                        <p:cTn id="265" dur="500"/>
                                        <p:tgtEl>
                                          <p:spTgt spid="23"/>
                                        </p:tgtEl>
                                      </p:cBhvr>
                                    </p:animEffect>
                                    <p:set>
                                      <p:cBhvr>
                                        <p:cTn id="266" dur="1" fill="hold">
                                          <p:stCondLst>
                                            <p:cond delay="499"/>
                                          </p:stCondLst>
                                        </p:cTn>
                                        <p:tgtEl>
                                          <p:spTgt spid="23"/>
                                        </p:tgtEl>
                                        <p:attrNameLst>
                                          <p:attrName>style.visibility</p:attrName>
                                        </p:attrNameLst>
                                      </p:cBhvr>
                                      <p:to>
                                        <p:strVal val="hidden"/>
                                      </p:to>
                                    </p:set>
                                  </p:childTnLst>
                                </p:cTn>
                              </p:par>
                              <p:par>
                                <p:cTn id="267" presetID="10" presetClass="exit" presetSubtype="0" fill="hold" grpId="2" nodeType="withEffect">
                                  <p:stCondLst>
                                    <p:cond delay="0"/>
                                  </p:stCondLst>
                                  <p:childTnLst>
                                    <p:animEffect transition="out" filter="fade">
                                      <p:cBhvr>
                                        <p:cTn id="268" dur="500"/>
                                        <p:tgtEl>
                                          <p:spTgt spid="24"/>
                                        </p:tgtEl>
                                      </p:cBhvr>
                                    </p:animEffect>
                                    <p:set>
                                      <p:cBhvr>
                                        <p:cTn id="269" dur="1" fill="hold">
                                          <p:stCondLst>
                                            <p:cond delay="499"/>
                                          </p:stCondLst>
                                        </p:cTn>
                                        <p:tgtEl>
                                          <p:spTgt spid="24"/>
                                        </p:tgtEl>
                                        <p:attrNameLst>
                                          <p:attrName>style.visibility</p:attrName>
                                        </p:attrNameLst>
                                      </p:cBhvr>
                                      <p:to>
                                        <p:strVal val="hidden"/>
                                      </p:to>
                                    </p:set>
                                  </p:childTnLst>
                                </p:cTn>
                              </p:par>
                              <p:par>
                                <p:cTn id="270" presetID="10" presetClass="exit" presetSubtype="0" fill="hold" grpId="2" nodeType="withEffect">
                                  <p:stCondLst>
                                    <p:cond delay="0"/>
                                  </p:stCondLst>
                                  <p:childTnLst>
                                    <p:animEffect transition="out" filter="fade">
                                      <p:cBhvr>
                                        <p:cTn id="271" dur="500"/>
                                        <p:tgtEl>
                                          <p:spTgt spid="25"/>
                                        </p:tgtEl>
                                      </p:cBhvr>
                                    </p:animEffect>
                                    <p:set>
                                      <p:cBhvr>
                                        <p:cTn id="272" dur="1" fill="hold">
                                          <p:stCondLst>
                                            <p:cond delay="499"/>
                                          </p:stCondLst>
                                        </p:cTn>
                                        <p:tgtEl>
                                          <p:spTgt spid="25"/>
                                        </p:tgtEl>
                                        <p:attrNameLst>
                                          <p:attrName>style.visibility</p:attrName>
                                        </p:attrNameLst>
                                      </p:cBhvr>
                                      <p:to>
                                        <p:strVal val="hidden"/>
                                      </p:to>
                                    </p:set>
                                  </p:childTnLst>
                                </p:cTn>
                              </p:par>
                              <p:par>
                                <p:cTn id="273" presetID="10" presetClass="exit" presetSubtype="0" fill="hold" grpId="2" nodeType="withEffect">
                                  <p:stCondLst>
                                    <p:cond delay="0"/>
                                  </p:stCondLst>
                                  <p:childTnLst>
                                    <p:animEffect transition="out" filter="fade">
                                      <p:cBhvr>
                                        <p:cTn id="274" dur="500"/>
                                        <p:tgtEl>
                                          <p:spTgt spid="17"/>
                                        </p:tgtEl>
                                      </p:cBhvr>
                                    </p:animEffect>
                                    <p:set>
                                      <p:cBhvr>
                                        <p:cTn id="275" dur="1" fill="hold">
                                          <p:stCondLst>
                                            <p:cond delay="499"/>
                                          </p:stCondLst>
                                        </p:cTn>
                                        <p:tgtEl>
                                          <p:spTgt spid="17"/>
                                        </p:tgtEl>
                                        <p:attrNameLst>
                                          <p:attrName>style.visibility</p:attrName>
                                        </p:attrNameLst>
                                      </p:cBhvr>
                                      <p:to>
                                        <p:strVal val="hidden"/>
                                      </p:to>
                                    </p:set>
                                  </p:childTnLst>
                                </p:cTn>
                              </p:par>
                              <p:par>
                                <p:cTn id="276" presetID="10" presetClass="exit" presetSubtype="0" fill="hold" grpId="2" nodeType="withEffect">
                                  <p:stCondLst>
                                    <p:cond delay="0"/>
                                  </p:stCondLst>
                                  <p:childTnLst>
                                    <p:animEffect transition="out" filter="fade">
                                      <p:cBhvr>
                                        <p:cTn id="277" dur="500"/>
                                        <p:tgtEl>
                                          <p:spTgt spid="26"/>
                                        </p:tgtEl>
                                      </p:cBhvr>
                                    </p:animEffect>
                                    <p:set>
                                      <p:cBhvr>
                                        <p:cTn id="278" dur="1" fill="hold">
                                          <p:stCondLst>
                                            <p:cond delay="499"/>
                                          </p:stCondLst>
                                        </p:cTn>
                                        <p:tgtEl>
                                          <p:spTgt spid="26"/>
                                        </p:tgtEl>
                                        <p:attrNameLst>
                                          <p:attrName>style.visibility</p:attrName>
                                        </p:attrNameLst>
                                      </p:cBhvr>
                                      <p:to>
                                        <p:strVal val="hidden"/>
                                      </p:to>
                                    </p:set>
                                  </p:childTnLst>
                                </p:cTn>
                              </p:par>
                              <p:par>
                                <p:cTn id="279" presetID="10" presetClass="exit" presetSubtype="0" fill="hold" grpId="2" nodeType="withEffect">
                                  <p:stCondLst>
                                    <p:cond delay="0"/>
                                  </p:stCondLst>
                                  <p:childTnLst>
                                    <p:animEffect transition="out" filter="fade">
                                      <p:cBhvr>
                                        <p:cTn id="280" dur="500"/>
                                        <p:tgtEl>
                                          <p:spTgt spid="29"/>
                                        </p:tgtEl>
                                      </p:cBhvr>
                                    </p:animEffect>
                                    <p:set>
                                      <p:cBhvr>
                                        <p:cTn id="281" dur="1" fill="hold">
                                          <p:stCondLst>
                                            <p:cond delay="499"/>
                                          </p:stCondLst>
                                        </p:cTn>
                                        <p:tgtEl>
                                          <p:spTgt spid="29"/>
                                        </p:tgtEl>
                                        <p:attrNameLst>
                                          <p:attrName>style.visibility</p:attrName>
                                        </p:attrNameLst>
                                      </p:cBhvr>
                                      <p:to>
                                        <p:strVal val="hidden"/>
                                      </p:to>
                                    </p:set>
                                  </p:childTnLst>
                                </p:cTn>
                              </p:par>
                              <p:par>
                                <p:cTn id="282" presetID="10" presetClass="exit" presetSubtype="0" fill="hold" grpId="2" nodeType="withEffect">
                                  <p:stCondLst>
                                    <p:cond delay="0"/>
                                  </p:stCondLst>
                                  <p:childTnLst>
                                    <p:animEffect transition="out" filter="fade">
                                      <p:cBhvr>
                                        <p:cTn id="283" dur="500"/>
                                        <p:tgtEl>
                                          <p:spTgt spid="30"/>
                                        </p:tgtEl>
                                      </p:cBhvr>
                                    </p:animEffect>
                                    <p:set>
                                      <p:cBhvr>
                                        <p:cTn id="284" dur="1" fill="hold">
                                          <p:stCondLst>
                                            <p:cond delay="499"/>
                                          </p:stCondLst>
                                        </p:cTn>
                                        <p:tgtEl>
                                          <p:spTgt spid="30"/>
                                        </p:tgtEl>
                                        <p:attrNameLst>
                                          <p:attrName>style.visibility</p:attrName>
                                        </p:attrNameLst>
                                      </p:cBhvr>
                                      <p:to>
                                        <p:strVal val="hidden"/>
                                      </p:to>
                                    </p:set>
                                  </p:childTnLst>
                                </p:cTn>
                              </p:par>
                              <p:par>
                                <p:cTn id="285" presetID="10" presetClass="exit" presetSubtype="0" fill="hold" grpId="2" nodeType="withEffect">
                                  <p:stCondLst>
                                    <p:cond delay="0"/>
                                  </p:stCondLst>
                                  <p:childTnLst>
                                    <p:animEffect transition="out" filter="fade">
                                      <p:cBhvr>
                                        <p:cTn id="286" dur="500"/>
                                        <p:tgtEl>
                                          <p:spTgt spid="33"/>
                                        </p:tgtEl>
                                      </p:cBhvr>
                                    </p:animEffect>
                                    <p:set>
                                      <p:cBhvr>
                                        <p:cTn id="287" dur="1" fill="hold">
                                          <p:stCondLst>
                                            <p:cond delay="499"/>
                                          </p:stCondLst>
                                        </p:cTn>
                                        <p:tgtEl>
                                          <p:spTgt spid="33"/>
                                        </p:tgtEl>
                                        <p:attrNameLst>
                                          <p:attrName>style.visibility</p:attrName>
                                        </p:attrNameLst>
                                      </p:cBhvr>
                                      <p:to>
                                        <p:strVal val="hidden"/>
                                      </p:to>
                                    </p:set>
                                  </p:childTnLst>
                                </p:cTn>
                              </p:par>
                              <p:par>
                                <p:cTn id="288" presetID="10" presetClass="exit" presetSubtype="0" fill="hold" grpId="2" nodeType="withEffect">
                                  <p:stCondLst>
                                    <p:cond delay="0"/>
                                  </p:stCondLst>
                                  <p:childTnLst>
                                    <p:animEffect transition="out" filter="fade">
                                      <p:cBhvr>
                                        <p:cTn id="289" dur="500"/>
                                        <p:tgtEl>
                                          <p:spTgt spid="34"/>
                                        </p:tgtEl>
                                      </p:cBhvr>
                                    </p:animEffect>
                                    <p:set>
                                      <p:cBhvr>
                                        <p:cTn id="290" dur="1" fill="hold">
                                          <p:stCondLst>
                                            <p:cond delay="499"/>
                                          </p:stCondLst>
                                        </p:cTn>
                                        <p:tgtEl>
                                          <p:spTgt spid="34"/>
                                        </p:tgtEl>
                                        <p:attrNameLst>
                                          <p:attrName>style.visibility</p:attrName>
                                        </p:attrNameLst>
                                      </p:cBhvr>
                                      <p:to>
                                        <p:strVal val="hidden"/>
                                      </p:to>
                                    </p:set>
                                  </p:childTnLst>
                                </p:cTn>
                              </p:par>
                              <p:par>
                                <p:cTn id="291" presetID="10" presetClass="exit" presetSubtype="0" fill="hold" grpId="2" nodeType="withEffect">
                                  <p:stCondLst>
                                    <p:cond delay="0"/>
                                  </p:stCondLst>
                                  <p:childTnLst>
                                    <p:animEffect transition="out" filter="fade">
                                      <p:cBhvr>
                                        <p:cTn id="292" dur="500"/>
                                        <p:tgtEl>
                                          <p:spTgt spid="35"/>
                                        </p:tgtEl>
                                      </p:cBhvr>
                                    </p:animEffect>
                                    <p:set>
                                      <p:cBhvr>
                                        <p:cTn id="293" dur="1" fill="hold">
                                          <p:stCondLst>
                                            <p:cond delay="499"/>
                                          </p:stCondLst>
                                        </p:cTn>
                                        <p:tgtEl>
                                          <p:spTgt spid="35"/>
                                        </p:tgtEl>
                                        <p:attrNameLst>
                                          <p:attrName>style.visibility</p:attrName>
                                        </p:attrNameLst>
                                      </p:cBhvr>
                                      <p:to>
                                        <p:strVal val="hidden"/>
                                      </p:to>
                                    </p:set>
                                  </p:childTnLst>
                                </p:cTn>
                              </p:par>
                              <p:par>
                                <p:cTn id="294" presetID="10" presetClass="exit" presetSubtype="0" fill="hold" grpId="2" nodeType="withEffect">
                                  <p:stCondLst>
                                    <p:cond delay="0"/>
                                  </p:stCondLst>
                                  <p:childTnLst>
                                    <p:animEffect transition="out" filter="fade">
                                      <p:cBhvr>
                                        <p:cTn id="295" dur="500"/>
                                        <p:tgtEl>
                                          <p:spTgt spid="36"/>
                                        </p:tgtEl>
                                      </p:cBhvr>
                                    </p:animEffect>
                                    <p:set>
                                      <p:cBhvr>
                                        <p:cTn id="296" dur="1" fill="hold">
                                          <p:stCondLst>
                                            <p:cond delay="499"/>
                                          </p:stCondLst>
                                        </p:cTn>
                                        <p:tgtEl>
                                          <p:spTgt spid="36"/>
                                        </p:tgtEl>
                                        <p:attrNameLst>
                                          <p:attrName>style.visibility</p:attrName>
                                        </p:attrNameLst>
                                      </p:cBhvr>
                                      <p:to>
                                        <p:strVal val="hidden"/>
                                      </p:to>
                                    </p:set>
                                  </p:childTnLst>
                                </p:cTn>
                              </p:par>
                              <p:par>
                                <p:cTn id="297" presetID="10" presetClass="exit" presetSubtype="0" fill="hold" grpId="2" nodeType="withEffect">
                                  <p:stCondLst>
                                    <p:cond delay="0"/>
                                  </p:stCondLst>
                                  <p:childTnLst>
                                    <p:animEffect transition="out" filter="fade">
                                      <p:cBhvr>
                                        <p:cTn id="298" dur="500"/>
                                        <p:tgtEl>
                                          <p:spTgt spid="37"/>
                                        </p:tgtEl>
                                      </p:cBhvr>
                                    </p:animEffect>
                                    <p:set>
                                      <p:cBhvr>
                                        <p:cTn id="299" dur="1" fill="hold">
                                          <p:stCondLst>
                                            <p:cond delay="499"/>
                                          </p:stCondLst>
                                        </p:cTn>
                                        <p:tgtEl>
                                          <p:spTgt spid="37"/>
                                        </p:tgtEl>
                                        <p:attrNameLst>
                                          <p:attrName>style.visibility</p:attrName>
                                        </p:attrNameLst>
                                      </p:cBhvr>
                                      <p:to>
                                        <p:strVal val="hidden"/>
                                      </p:to>
                                    </p:set>
                                  </p:childTnLst>
                                </p:cTn>
                              </p:par>
                              <p:par>
                                <p:cTn id="300" presetID="10" presetClass="exit" presetSubtype="0" fill="hold" grpId="2" nodeType="withEffect">
                                  <p:stCondLst>
                                    <p:cond delay="0"/>
                                  </p:stCondLst>
                                  <p:childTnLst>
                                    <p:animEffect transition="out" filter="fade">
                                      <p:cBhvr>
                                        <p:cTn id="301" dur="500"/>
                                        <p:tgtEl>
                                          <p:spTgt spid="38"/>
                                        </p:tgtEl>
                                      </p:cBhvr>
                                    </p:animEffect>
                                    <p:set>
                                      <p:cBhvr>
                                        <p:cTn id="302" dur="1" fill="hold">
                                          <p:stCondLst>
                                            <p:cond delay="499"/>
                                          </p:stCondLst>
                                        </p:cTn>
                                        <p:tgtEl>
                                          <p:spTgt spid="38"/>
                                        </p:tgtEl>
                                        <p:attrNameLst>
                                          <p:attrName>style.visibility</p:attrName>
                                        </p:attrNameLst>
                                      </p:cBhvr>
                                      <p:to>
                                        <p:strVal val="hidden"/>
                                      </p:to>
                                    </p:set>
                                  </p:childTnLst>
                                </p:cTn>
                              </p:par>
                              <p:par>
                                <p:cTn id="303" presetID="10" presetClass="exit" presetSubtype="0" fill="hold" grpId="2" nodeType="withEffect">
                                  <p:stCondLst>
                                    <p:cond delay="0"/>
                                  </p:stCondLst>
                                  <p:childTnLst>
                                    <p:animEffect transition="out" filter="fade">
                                      <p:cBhvr>
                                        <p:cTn id="304" dur="500"/>
                                        <p:tgtEl>
                                          <p:spTgt spid="39"/>
                                        </p:tgtEl>
                                      </p:cBhvr>
                                    </p:animEffect>
                                    <p:set>
                                      <p:cBhvr>
                                        <p:cTn id="305" dur="1" fill="hold">
                                          <p:stCondLst>
                                            <p:cond delay="499"/>
                                          </p:stCondLst>
                                        </p:cTn>
                                        <p:tgtEl>
                                          <p:spTgt spid="39"/>
                                        </p:tgtEl>
                                        <p:attrNameLst>
                                          <p:attrName>style.visibility</p:attrName>
                                        </p:attrNameLst>
                                      </p:cBhvr>
                                      <p:to>
                                        <p:strVal val="hidden"/>
                                      </p:to>
                                    </p:set>
                                  </p:childTnLst>
                                </p:cTn>
                              </p:par>
                              <p:par>
                                <p:cTn id="306" presetID="10" presetClass="exit" presetSubtype="0" fill="hold" grpId="2" nodeType="withEffect">
                                  <p:stCondLst>
                                    <p:cond delay="0"/>
                                  </p:stCondLst>
                                  <p:childTnLst>
                                    <p:animEffect transition="out" filter="fade">
                                      <p:cBhvr>
                                        <p:cTn id="307" dur="500"/>
                                        <p:tgtEl>
                                          <p:spTgt spid="40"/>
                                        </p:tgtEl>
                                      </p:cBhvr>
                                    </p:animEffect>
                                    <p:set>
                                      <p:cBhvr>
                                        <p:cTn id="308" dur="1" fill="hold">
                                          <p:stCondLst>
                                            <p:cond delay="499"/>
                                          </p:stCondLst>
                                        </p:cTn>
                                        <p:tgtEl>
                                          <p:spTgt spid="40"/>
                                        </p:tgtEl>
                                        <p:attrNameLst>
                                          <p:attrName>style.visibility</p:attrName>
                                        </p:attrNameLst>
                                      </p:cBhvr>
                                      <p:to>
                                        <p:strVal val="hidden"/>
                                      </p:to>
                                    </p:set>
                                  </p:childTnLst>
                                </p:cTn>
                              </p:par>
                              <p:par>
                                <p:cTn id="309" presetID="10" presetClass="exit" presetSubtype="0" fill="hold" grpId="2" nodeType="withEffect">
                                  <p:stCondLst>
                                    <p:cond delay="0"/>
                                  </p:stCondLst>
                                  <p:childTnLst>
                                    <p:animEffect transition="out" filter="fade">
                                      <p:cBhvr>
                                        <p:cTn id="310" dur="500"/>
                                        <p:tgtEl>
                                          <p:spTgt spid="31"/>
                                        </p:tgtEl>
                                      </p:cBhvr>
                                    </p:animEffect>
                                    <p:set>
                                      <p:cBhvr>
                                        <p:cTn id="311" dur="1" fill="hold">
                                          <p:stCondLst>
                                            <p:cond delay="499"/>
                                          </p:stCondLst>
                                        </p:cTn>
                                        <p:tgtEl>
                                          <p:spTgt spid="31"/>
                                        </p:tgtEl>
                                        <p:attrNameLst>
                                          <p:attrName>style.visibility</p:attrName>
                                        </p:attrNameLst>
                                      </p:cBhvr>
                                      <p:to>
                                        <p:strVal val="hidden"/>
                                      </p:to>
                                    </p:set>
                                  </p:childTnLst>
                                </p:cTn>
                              </p:par>
                              <p:par>
                                <p:cTn id="312" presetID="10" presetClass="exit" presetSubtype="0" fill="hold" grpId="2" nodeType="withEffect">
                                  <p:stCondLst>
                                    <p:cond delay="0"/>
                                  </p:stCondLst>
                                  <p:childTnLst>
                                    <p:animEffect transition="out" filter="fade">
                                      <p:cBhvr>
                                        <p:cTn id="313" dur="500"/>
                                        <p:tgtEl>
                                          <p:spTgt spid="41"/>
                                        </p:tgtEl>
                                      </p:cBhvr>
                                    </p:animEffect>
                                    <p:set>
                                      <p:cBhvr>
                                        <p:cTn id="314" dur="1" fill="hold">
                                          <p:stCondLst>
                                            <p:cond delay="499"/>
                                          </p:stCondLst>
                                        </p:cTn>
                                        <p:tgtEl>
                                          <p:spTgt spid="41"/>
                                        </p:tgtEl>
                                        <p:attrNameLst>
                                          <p:attrName>style.visibility</p:attrName>
                                        </p:attrNameLst>
                                      </p:cBhvr>
                                      <p:to>
                                        <p:strVal val="hidden"/>
                                      </p:to>
                                    </p:set>
                                  </p:childTnLst>
                                </p:cTn>
                              </p:par>
                              <p:par>
                                <p:cTn id="315" presetID="10" presetClass="exit" presetSubtype="0" fill="hold" grpId="2" nodeType="withEffect">
                                  <p:stCondLst>
                                    <p:cond delay="0"/>
                                  </p:stCondLst>
                                  <p:childTnLst>
                                    <p:animEffect transition="out" filter="fade">
                                      <p:cBhvr>
                                        <p:cTn id="316" dur="500"/>
                                        <p:tgtEl>
                                          <p:spTgt spid="44"/>
                                        </p:tgtEl>
                                      </p:cBhvr>
                                    </p:animEffect>
                                    <p:set>
                                      <p:cBhvr>
                                        <p:cTn id="317" dur="1" fill="hold">
                                          <p:stCondLst>
                                            <p:cond delay="499"/>
                                          </p:stCondLst>
                                        </p:cTn>
                                        <p:tgtEl>
                                          <p:spTgt spid="44"/>
                                        </p:tgtEl>
                                        <p:attrNameLst>
                                          <p:attrName>style.visibility</p:attrName>
                                        </p:attrNameLst>
                                      </p:cBhvr>
                                      <p:to>
                                        <p:strVal val="hidden"/>
                                      </p:to>
                                    </p:set>
                                  </p:childTnLst>
                                </p:cTn>
                              </p:par>
                              <p:par>
                                <p:cTn id="318" presetID="10" presetClass="exit" presetSubtype="0" fill="hold" grpId="2" nodeType="withEffect">
                                  <p:stCondLst>
                                    <p:cond delay="0"/>
                                  </p:stCondLst>
                                  <p:childTnLst>
                                    <p:animEffect transition="out" filter="fade">
                                      <p:cBhvr>
                                        <p:cTn id="319" dur="500"/>
                                        <p:tgtEl>
                                          <p:spTgt spid="45"/>
                                        </p:tgtEl>
                                      </p:cBhvr>
                                    </p:animEffect>
                                    <p:set>
                                      <p:cBhvr>
                                        <p:cTn id="320" dur="1" fill="hold">
                                          <p:stCondLst>
                                            <p:cond delay="499"/>
                                          </p:stCondLst>
                                        </p:cTn>
                                        <p:tgtEl>
                                          <p:spTgt spid="45"/>
                                        </p:tgtEl>
                                        <p:attrNameLst>
                                          <p:attrName>style.visibility</p:attrName>
                                        </p:attrNameLst>
                                      </p:cBhvr>
                                      <p:to>
                                        <p:strVal val="hidden"/>
                                      </p:to>
                                    </p:set>
                                  </p:childTnLst>
                                </p:cTn>
                              </p:par>
                              <p:par>
                                <p:cTn id="321" presetID="10" presetClass="exit" presetSubtype="0" fill="hold" grpId="2" nodeType="withEffect">
                                  <p:stCondLst>
                                    <p:cond delay="0"/>
                                  </p:stCondLst>
                                  <p:childTnLst>
                                    <p:animEffect transition="out" filter="fade">
                                      <p:cBhvr>
                                        <p:cTn id="322" dur="500"/>
                                        <p:tgtEl>
                                          <p:spTgt spid="51"/>
                                        </p:tgtEl>
                                      </p:cBhvr>
                                    </p:animEffect>
                                    <p:set>
                                      <p:cBhvr>
                                        <p:cTn id="323" dur="1" fill="hold">
                                          <p:stCondLst>
                                            <p:cond delay="499"/>
                                          </p:stCondLst>
                                        </p:cTn>
                                        <p:tgtEl>
                                          <p:spTgt spid="51"/>
                                        </p:tgtEl>
                                        <p:attrNameLst>
                                          <p:attrName>style.visibility</p:attrName>
                                        </p:attrNameLst>
                                      </p:cBhvr>
                                      <p:to>
                                        <p:strVal val="hidden"/>
                                      </p:to>
                                    </p:set>
                                  </p:childTnLst>
                                </p:cTn>
                              </p:par>
                              <p:par>
                                <p:cTn id="324" presetID="10" presetClass="exit" presetSubtype="0" fill="hold" grpId="2" nodeType="withEffect">
                                  <p:stCondLst>
                                    <p:cond delay="0"/>
                                  </p:stCondLst>
                                  <p:childTnLst>
                                    <p:animEffect transition="out" filter="fade">
                                      <p:cBhvr>
                                        <p:cTn id="325" dur="500"/>
                                        <p:tgtEl>
                                          <p:spTgt spid="52"/>
                                        </p:tgtEl>
                                      </p:cBhvr>
                                    </p:animEffect>
                                    <p:set>
                                      <p:cBhvr>
                                        <p:cTn id="326" dur="1" fill="hold">
                                          <p:stCondLst>
                                            <p:cond delay="499"/>
                                          </p:stCondLst>
                                        </p:cTn>
                                        <p:tgtEl>
                                          <p:spTgt spid="52"/>
                                        </p:tgtEl>
                                        <p:attrNameLst>
                                          <p:attrName>style.visibility</p:attrName>
                                        </p:attrNameLst>
                                      </p:cBhvr>
                                      <p:to>
                                        <p:strVal val="hidden"/>
                                      </p:to>
                                    </p:set>
                                  </p:childTnLst>
                                </p:cTn>
                              </p:par>
                              <p:par>
                                <p:cTn id="327" presetID="10" presetClass="exit" presetSubtype="0" fill="hold" grpId="2" nodeType="withEffect">
                                  <p:stCondLst>
                                    <p:cond delay="0"/>
                                  </p:stCondLst>
                                  <p:childTnLst>
                                    <p:animEffect transition="out" filter="fade">
                                      <p:cBhvr>
                                        <p:cTn id="328" dur="500"/>
                                        <p:tgtEl>
                                          <p:spTgt spid="53"/>
                                        </p:tgtEl>
                                      </p:cBhvr>
                                    </p:animEffect>
                                    <p:set>
                                      <p:cBhvr>
                                        <p:cTn id="329" dur="1" fill="hold">
                                          <p:stCondLst>
                                            <p:cond delay="499"/>
                                          </p:stCondLst>
                                        </p:cTn>
                                        <p:tgtEl>
                                          <p:spTgt spid="53"/>
                                        </p:tgtEl>
                                        <p:attrNameLst>
                                          <p:attrName>style.visibility</p:attrName>
                                        </p:attrNameLst>
                                      </p:cBhvr>
                                      <p:to>
                                        <p:strVal val="hidden"/>
                                      </p:to>
                                    </p:set>
                                  </p:childTnLst>
                                </p:cTn>
                              </p:par>
                              <p:par>
                                <p:cTn id="330" presetID="10" presetClass="exit" presetSubtype="0" fill="hold" grpId="2" nodeType="withEffect">
                                  <p:stCondLst>
                                    <p:cond delay="0"/>
                                  </p:stCondLst>
                                  <p:childTnLst>
                                    <p:animEffect transition="out" filter="fade">
                                      <p:cBhvr>
                                        <p:cTn id="331" dur="500"/>
                                        <p:tgtEl>
                                          <p:spTgt spid="54"/>
                                        </p:tgtEl>
                                      </p:cBhvr>
                                    </p:animEffect>
                                    <p:set>
                                      <p:cBhvr>
                                        <p:cTn id="332" dur="1" fill="hold">
                                          <p:stCondLst>
                                            <p:cond delay="499"/>
                                          </p:stCondLst>
                                        </p:cTn>
                                        <p:tgtEl>
                                          <p:spTgt spid="54"/>
                                        </p:tgtEl>
                                        <p:attrNameLst>
                                          <p:attrName>style.visibility</p:attrName>
                                        </p:attrNameLst>
                                      </p:cBhvr>
                                      <p:to>
                                        <p:strVal val="hidden"/>
                                      </p:to>
                                    </p:set>
                                  </p:childTnLst>
                                </p:cTn>
                              </p:par>
                              <p:par>
                                <p:cTn id="333" presetID="10" presetClass="exit" presetSubtype="0" fill="hold" grpId="2" nodeType="withEffect">
                                  <p:stCondLst>
                                    <p:cond delay="0"/>
                                  </p:stCondLst>
                                  <p:childTnLst>
                                    <p:animEffect transition="out" filter="fade">
                                      <p:cBhvr>
                                        <p:cTn id="334" dur="500"/>
                                        <p:tgtEl>
                                          <p:spTgt spid="55"/>
                                        </p:tgtEl>
                                      </p:cBhvr>
                                    </p:animEffect>
                                    <p:set>
                                      <p:cBhvr>
                                        <p:cTn id="335" dur="1" fill="hold">
                                          <p:stCondLst>
                                            <p:cond delay="499"/>
                                          </p:stCondLst>
                                        </p:cTn>
                                        <p:tgtEl>
                                          <p:spTgt spid="55"/>
                                        </p:tgtEl>
                                        <p:attrNameLst>
                                          <p:attrName>style.visibility</p:attrName>
                                        </p:attrNameLst>
                                      </p:cBhvr>
                                      <p:to>
                                        <p:strVal val="hidden"/>
                                      </p:to>
                                    </p:set>
                                  </p:childTnLst>
                                </p:cTn>
                              </p:par>
                              <p:par>
                                <p:cTn id="336" presetID="10" presetClass="exit" presetSubtype="0" fill="hold" grpId="2" nodeType="withEffect">
                                  <p:stCondLst>
                                    <p:cond delay="0"/>
                                  </p:stCondLst>
                                  <p:childTnLst>
                                    <p:animEffect transition="out" filter="fade">
                                      <p:cBhvr>
                                        <p:cTn id="337" dur="500"/>
                                        <p:tgtEl>
                                          <p:spTgt spid="56"/>
                                        </p:tgtEl>
                                      </p:cBhvr>
                                    </p:animEffect>
                                    <p:set>
                                      <p:cBhvr>
                                        <p:cTn id="338" dur="1" fill="hold">
                                          <p:stCondLst>
                                            <p:cond delay="499"/>
                                          </p:stCondLst>
                                        </p:cTn>
                                        <p:tgtEl>
                                          <p:spTgt spid="56"/>
                                        </p:tgtEl>
                                        <p:attrNameLst>
                                          <p:attrName>style.visibility</p:attrName>
                                        </p:attrNameLst>
                                      </p:cBhvr>
                                      <p:to>
                                        <p:strVal val="hidden"/>
                                      </p:to>
                                    </p:set>
                                  </p:childTnLst>
                                </p:cTn>
                              </p:par>
                              <p:par>
                                <p:cTn id="339" presetID="10" presetClass="exit" presetSubtype="0" fill="hold" grpId="2" nodeType="withEffect">
                                  <p:stCondLst>
                                    <p:cond delay="0"/>
                                  </p:stCondLst>
                                  <p:childTnLst>
                                    <p:animEffect transition="out" filter="fade">
                                      <p:cBhvr>
                                        <p:cTn id="340" dur="500"/>
                                        <p:tgtEl>
                                          <p:spTgt spid="57"/>
                                        </p:tgtEl>
                                      </p:cBhvr>
                                    </p:animEffect>
                                    <p:set>
                                      <p:cBhvr>
                                        <p:cTn id="341" dur="1" fill="hold">
                                          <p:stCondLst>
                                            <p:cond delay="499"/>
                                          </p:stCondLst>
                                        </p:cTn>
                                        <p:tgtEl>
                                          <p:spTgt spid="57"/>
                                        </p:tgtEl>
                                        <p:attrNameLst>
                                          <p:attrName>style.visibility</p:attrName>
                                        </p:attrNameLst>
                                      </p:cBhvr>
                                      <p:to>
                                        <p:strVal val="hidden"/>
                                      </p:to>
                                    </p:set>
                                  </p:childTnLst>
                                </p:cTn>
                              </p:par>
                              <p:par>
                                <p:cTn id="342" presetID="10" presetClass="exit" presetSubtype="0" fill="hold" grpId="2" nodeType="withEffect">
                                  <p:stCondLst>
                                    <p:cond delay="0"/>
                                  </p:stCondLst>
                                  <p:childTnLst>
                                    <p:animEffect transition="out" filter="fade">
                                      <p:cBhvr>
                                        <p:cTn id="343" dur="500"/>
                                        <p:tgtEl>
                                          <p:spTgt spid="58"/>
                                        </p:tgtEl>
                                      </p:cBhvr>
                                    </p:animEffect>
                                    <p:set>
                                      <p:cBhvr>
                                        <p:cTn id="344" dur="1" fill="hold">
                                          <p:stCondLst>
                                            <p:cond delay="499"/>
                                          </p:stCondLst>
                                        </p:cTn>
                                        <p:tgtEl>
                                          <p:spTgt spid="58"/>
                                        </p:tgtEl>
                                        <p:attrNameLst>
                                          <p:attrName>style.visibility</p:attrName>
                                        </p:attrNameLst>
                                      </p:cBhvr>
                                      <p:to>
                                        <p:strVal val="hidden"/>
                                      </p:to>
                                    </p:set>
                                  </p:childTnLst>
                                </p:cTn>
                              </p:par>
                              <p:par>
                                <p:cTn id="345" presetID="10" presetClass="exit" presetSubtype="0" fill="hold" grpId="2" nodeType="withEffect">
                                  <p:stCondLst>
                                    <p:cond delay="0"/>
                                  </p:stCondLst>
                                  <p:childTnLst>
                                    <p:animEffect transition="out" filter="fade">
                                      <p:cBhvr>
                                        <p:cTn id="346" dur="500"/>
                                        <p:tgtEl>
                                          <p:spTgt spid="46"/>
                                        </p:tgtEl>
                                      </p:cBhvr>
                                    </p:animEffect>
                                    <p:set>
                                      <p:cBhvr>
                                        <p:cTn id="347" dur="1" fill="hold">
                                          <p:stCondLst>
                                            <p:cond delay="499"/>
                                          </p:stCondLst>
                                        </p:cTn>
                                        <p:tgtEl>
                                          <p:spTgt spid="46"/>
                                        </p:tgtEl>
                                        <p:attrNameLst>
                                          <p:attrName>style.visibility</p:attrName>
                                        </p:attrNameLst>
                                      </p:cBhvr>
                                      <p:to>
                                        <p:strVal val="hidden"/>
                                      </p:to>
                                    </p:set>
                                  </p:childTnLst>
                                </p:cTn>
                              </p:par>
                              <p:par>
                                <p:cTn id="348" presetID="10" presetClass="exit" presetSubtype="0" fill="hold" grpId="2" nodeType="withEffect">
                                  <p:stCondLst>
                                    <p:cond delay="0"/>
                                  </p:stCondLst>
                                  <p:childTnLst>
                                    <p:animEffect transition="out" filter="fade">
                                      <p:cBhvr>
                                        <p:cTn id="349" dur="500"/>
                                        <p:tgtEl>
                                          <p:spTgt spid="59"/>
                                        </p:tgtEl>
                                      </p:cBhvr>
                                    </p:animEffect>
                                    <p:set>
                                      <p:cBhvr>
                                        <p:cTn id="350" dur="1" fill="hold">
                                          <p:stCondLst>
                                            <p:cond delay="499"/>
                                          </p:stCondLst>
                                        </p:cTn>
                                        <p:tgtEl>
                                          <p:spTgt spid="59"/>
                                        </p:tgtEl>
                                        <p:attrNameLst>
                                          <p:attrName>style.visibility</p:attrName>
                                        </p:attrNameLst>
                                      </p:cBhvr>
                                      <p:to>
                                        <p:strVal val="hidden"/>
                                      </p:to>
                                    </p:set>
                                  </p:childTnLst>
                                </p:cTn>
                              </p:par>
                              <p:par>
                                <p:cTn id="351" presetID="10" presetClass="exit" presetSubtype="0" fill="hold" grpId="2" nodeType="withEffect">
                                  <p:stCondLst>
                                    <p:cond delay="0"/>
                                  </p:stCondLst>
                                  <p:childTnLst>
                                    <p:animEffect transition="out" filter="fade">
                                      <p:cBhvr>
                                        <p:cTn id="352" dur="500"/>
                                        <p:tgtEl>
                                          <p:spTgt spid="62"/>
                                        </p:tgtEl>
                                      </p:cBhvr>
                                    </p:animEffect>
                                    <p:set>
                                      <p:cBhvr>
                                        <p:cTn id="353" dur="1" fill="hold">
                                          <p:stCondLst>
                                            <p:cond delay="499"/>
                                          </p:stCondLst>
                                        </p:cTn>
                                        <p:tgtEl>
                                          <p:spTgt spid="62"/>
                                        </p:tgtEl>
                                        <p:attrNameLst>
                                          <p:attrName>style.visibility</p:attrName>
                                        </p:attrNameLst>
                                      </p:cBhvr>
                                      <p:to>
                                        <p:strVal val="hidden"/>
                                      </p:to>
                                    </p:set>
                                  </p:childTnLst>
                                </p:cTn>
                              </p:par>
                              <p:par>
                                <p:cTn id="354" presetID="10" presetClass="exit" presetSubtype="0" fill="hold" grpId="2" nodeType="withEffect">
                                  <p:stCondLst>
                                    <p:cond delay="0"/>
                                  </p:stCondLst>
                                  <p:childTnLst>
                                    <p:animEffect transition="out" filter="fade">
                                      <p:cBhvr>
                                        <p:cTn id="355" dur="500"/>
                                        <p:tgtEl>
                                          <p:spTgt spid="63"/>
                                        </p:tgtEl>
                                      </p:cBhvr>
                                    </p:animEffect>
                                    <p:set>
                                      <p:cBhvr>
                                        <p:cTn id="356" dur="1" fill="hold">
                                          <p:stCondLst>
                                            <p:cond delay="499"/>
                                          </p:stCondLst>
                                        </p:cTn>
                                        <p:tgtEl>
                                          <p:spTgt spid="63"/>
                                        </p:tgtEl>
                                        <p:attrNameLst>
                                          <p:attrName>style.visibility</p:attrName>
                                        </p:attrNameLst>
                                      </p:cBhvr>
                                      <p:to>
                                        <p:strVal val="hidden"/>
                                      </p:to>
                                    </p:set>
                                  </p:childTnLst>
                                </p:cTn>
                              </p:par>
                              <p:par>
                                <p:cTn id="357" presetID="10" presetClass="exit" presetSubtype="0" fill="hold" grpId="2" nodeType="withEffect">
                                  <p:stCondLst>
                                    <p:cond delay="0"/>
                                  </p:stCondLst>
                                  <p:childTnLst>
                                    <p:animEffect transition="out" filter="fade">
                                      <p:cBhvr>
                                        <p:cTn id="358" dur="500"/>
                                        <p:tgtEl>
                                          <p:spTgt spid="65"/>
                                        </p:tgtEl>
                                      </p:cBhvr>
                                    </p:animEffect>
                                    <p:set>
                                      <p:cBhvr>
                                        <p:cTn id="359" dur="1" fill="hold">
                                          <p:stCondLst>
                                            <p:cond delay="499"/>
                                          </p:stCondLst>
                                        </p:cTn>
                                        <p:tgtEl>
                                          <p:spTgt spid="65"/>
                                        </p:tgtEl>
                                        <p:attrNameLst>
                                          <p:attrName>style.visibility</p:attrName>
                                        </p:attrNameLst>
                                      </p:cBhvr>
                                      <p:to>
                                        <p:strVal val="hidden"/>
                                      </p:to>
                                    </p:set>
                                  </p:childTnLst>
                                </p:cTn>
                              </p:par>
                              <p:par>
                                <p:cTn id="360" presetID="10" presetClass="exit" presetSubtype="0" fill="hold" grpId="2" nodeType="withEffect">
                                  <p:stCondLst>
                                    <p:cond delay="0"/>
                                  </p:stCondLst>
                                  <p:childTnLst>
                                    <p:animEffect transition="out" filter="fade">
                                      <p:cBhvr>
                                        <p:cTn id="361" dur="500"/>
                                        <p:tgtEl>
                                          <p:spTgt spid="66"/>
                                        </p:tgtEl>
                                      </p:cBhvr>
                                    </p:animEffect>
                                    <p:set>
                                      <p:cBhvr>
                                        <p:cTn id="362" dur="1" fill="hold">
                                          <p:stCondLst>
                                            <p:cond delay="499"/>
                                          </p:stCondLst>
                                        </p:cTn>
                                        <p:tgtEl>
                                          <p:spTgt spid="66"/>
                                        </p:tgtEl>
                                        <p:attrNameLst>
                                          <p:attrName>style.visibility</p:attrName>
                                        </p:attrNameLst>
                                      </p:cBhvr>
                                      <p:to>
                                        <p:strVal val="hidden"/>
                                      </p:to>
                                    </p:set>
                                  </p:childTnLst>
                                </p:cTn>
                              </p:par>
                              <p:par>
                                <p:cTn id="363" presetID="10" presetClass="exit" presetSubtype="0" fill="hold" grpId="2" nodeType="withEffect">
                                  <p:stCondLst>
                                    <p:cond delay="0"/>
                                  </p:stCondLst>
                                  <p:childTnLst>
                                    <p:animEffect transition="out" filter="fade">
                                      <p:cBhvr>
                                        <p:cTn id="364" dur="500"/>
                                        <p:tgtEl>
                                          <p:spTgt spid="67"/>
                                        </p:tgtEl>
                                      </p:cBhvr>
                                    </p:animEffect>
                                    <p:set>
                                      <p:cBhvr>
                                        <p:cTn id="365" dur="1" fill="hold">
                                          <p:stCondLst>
                                            <p:cond delay="499"/>
                                          </p:stCondLst>
                                        </p:cTn>
                                        <p:tgtEl>
                                          <p:spTgt spid="67"/>
                                        </p:tgtEl>
                                        <p:attrNameLst>
                                          <p:attrName>style.visibility</p:attrName>
                                        </p:attrNameLst>
                                      </p:cBhvr>
                                      <p:to>
                                        <p:strVal val="hidden"/>
                                      </p:to>
                                    </p:set>
                                  </p:childTnLst>
                                </p:cTn>
                              </p:par>
                              <p:par>
                                <p:cTn id="366" presetID="10" presetClass="exit" presetSubtype="0" fill="hold" grpId="2" nodeType="withEffect">
                                  <p:stCondLst>
                                    <p:cond delay="0"/>
                                  </p:stCondLst>
                                  <p:childTnLst>
                                    <p:animEffect transition="out" filter="fade">
                                      <p:cBhvr>
                                        <p:cTn id="367" dur="500"/>
                                        <p:tgtEl>
                                          <p:spTgt spid="68"/>
                                        </p:tgtEl>
                                      </p:cBhvr>
                                    </p:animEffect>
                                    <p:set>
                                      <p:cBhvr>
                                        <p:cTn id="368" dur="1" fill="hold">
                                          <p:stCondLst>
                                            <p:cond delay="499"/>
                                          </p:stCondLst>
                                        </p:cTn>
                                        <p:tgtEl>
                                          <p:spTgt spid="68"/>
                                        </p:tgtEl>
                                        <p:attrNameLst>
                                          <p:attrName>style.visibility</p:attrName>
                                        </p:attrNameLst>
                                      </p:cBhvr>
                                      <p:to>
                                        <p:strVal val="hidden"/>
                                      </p:to>
                                    </p:set>
                                  </p:childTnLst>
                                </p:cTn>
                              </p:par>
                              <p:par>
                                <p:cTn id="369" presetID="10" presetClass="exit" presetSubtype="0" fill="hold" grpId="2" nodeType="withEffect">
                                  <p:stCondLst>
                                    <p:cond delay="0"/>
                                  </p:stCondLst>
                                  <p:childTnLst>
                                    <p:animEffect transition="out" filter="fade">
                                      <p:cBhvr>
                                        <p:cTn id="370" dur="500"/>
                                        <p:tgtEl>
                                          <p:spTgt spid="69"/>
                                        </p:tgtEl>
                                      </p:cBhvr>
                                    </p:animEffect>
                                    <p:set>
                                      <p:cBhvr>
                                        <p:cTn id="371" dur="1" fill="hold">
                                          <p:stCondLst>
                                            <p:cond delay="499"/>
                                          </p:stCondLst>
                                        </p:cTn>
                                        <p:tgtEl>
                                          <p:spTgt spid="69"/>
                                        </p:tgtEl>
                                        <p:attrNameLst>
                                          <p:attrName>style.visibility</p:attrName>
                                        </p:attrNameLst>
                                      </p:cBhvr>
                                      <p:to>
                                        <p:strVal val="hidden"/>
                                      </p:to>
                                    </p:set>
                                  </p:childTnLst>
                                </p:cTn>
                              </p:par>
                              <p:par>
                                <p:cTn id="372" presetID="10" presetClass="exit" presetSubtype="0" fill="hold" grpId="2" nodeType="withEffect">
                                  <p:stCondLst>
                                    <p:cond delay="0"/>
                                  </p:stCondLst>
                                  <p:childTnLst>
                                    <p:animEffect transition="out" filter="fade">
                                      <p:cBhvr>
                                        <p:cTn id="373" dur="500"/>
                                        <p:tgtEl>
                                          <p:spTgt spid="70"/>
                                        </p:tgtEl>
                                      </p:cBhvr>
                                    </p:animEffect>
                                    <p:set>
                                      <p:cBhvr>
                                        <p:cTn id="374" dur="1" fill="hold">
                                          <p:stCondLst>
                                            <p:cond delay="499"/>
                                          </p:stCondLst>
                                        </p:cTn>
                                        <p:tgtEl>
                                          <p:spTgt spid="70"/>
                                        </p:tgtEl>
                                        <p:attrNameLst>
                                          <p:attrName>style.visibility</p:attrName>
                                        </p:attrNameLst>
                                      </p:cBhvr>
                                      <p:to>
                                        <p:strVal val="hidden"/>
                                      </p:to>
                                    </p:set>
                                  </p:childTnLst>
                                </p:cTn>
                              </p:par>
                              <p:par>
                                <p:cTn id="375" presetID="10" presetClass="exit" presetSubtype="0" fill="hold" grpId="2" nodeType="withEffect">
                                  <p:stCondLst>
                                    <p:cond delay="0"/>
                                  </p:stCondLst>
                                  <p:childTnLst>
                                    <p:animEffect transition="out" filter="fade">
                                      <p:cBhvr>
                                        <p:cTn id="376" dur="500"/>
                                        <p:tgtEl>
                                          <p:spTgt spid="71"/>
                                        </p:tgtEl>
                                      </p:cBhvr>
                                    </p:animEffect>
                                    <p:set>
                                      <p:cBhvr>
                                        <p:cTn id="377" dur="1" fill="hold">
                                          <p:stCondLst>
                                            <p:cond delay="499"/>
                                          </p:stCondLst>
                                        </p:cTn>
                                        <p:tgtEl>
                                          <p:spTgt spid="71"/>
                                        </p:tgtEl>
                                        <p:attrNameLst>
                                          <p:attrName>style.visibility</p:attrName>
                                        </p:attrNameLst>
                                      </p:cBhvr>
                                      <p:to>
                                        <p:strVal val="hidden"/>
                                      </p:to>
                                    </p:set>
                                  </p:childTnLst>
                                </p:cTn>
                              </p:par>
                              <p:par>
                                <p:cTn id="378" presetID="10" presetClass="exit" presetSubtype="0" fill="hold" grpId="2" nodeType="withEffect">
                                  <p:stCondLst>
                                    <p:cond delay="0"/>
                                  </p:stCondLst>
                                  <p:childTnLst>
                                    <p:animEffect transition="out" filter="fade">
                                      <p:cBhvr>
                                        <p:cTn id="379" dur="500"/>
                                        <p:tgtEl>
                                          <p:spTgt spid="72"/>
                                        </p:tgtEl>
                                      </p:cBhvr>
                                    </p:animEffect>
                                    <p:set>
                                      <p:cBhvr>
                                        <p:cTn id="380" dur="1" fill="hold">
                                          <p:stCondLst>
                                            <p:cond delay="499"/>
                                          </p:stCondLst>
                                        </p:cTn>
                                        <p:tgtEl>
                                          <p:spTgt spid="72"/>
                                        </p:tgtEl>
                                        <p:attrNameLst>
                                          <p:attrName>style.visibility</p:attrName>
                                        </p:attrNameLst>
                                      </p:cBhvr>
                                      <p:to>
                                        <p:strVal val="hidden"/>
                                      </p:to>
                                    </p:set>
                                  </p:childTnLst>
                                </p:cTn>
                              </p:par>
                              <p:par>
                                <p:cTn id="381" presetID="10" presetClass="exit" presetSubtype="0" fill="hold" grpId="2" nodeType="withEffect">
                                  <p:stCondLst>
                                    <p:cond delay="0"/>
                                  </p:stCondLst>
                                  <p:childTnLst>
                                    <p:animEffect transition="out" filter="fade">
                                      <p:cBhvr>
                                        <p:cTn id="382" dur="500"/>
                                        <p:tgtEl>
                                          <p:spTgt spid="64"/>
                                        </p:tgtEl>
                                      </p:cBhvr>
                                    </p:animEffect>
                                    <p:set>
                                      <p:cBhvr>
                                        <p:cTn id="383" dur="1" fill="hold">
                                          <p:stCondLst>
                                            <p:cond delay="499"/>
                                          </p:stCondLst>
                                        </p:cTn>
                                        <p:tgtEl>
                                          <p:spTgt spid="64"/>
                                        </p:tgtEl>
                                        <p:attrNameLst>
                                          <p:attrName>style.visibility</p:attrName>
                                        </p:attrNameLst>
                                      </p:cBhvr>
                                      <p:to>
                                        <p:strVal val="hidden"/>
                                      </p:to>
                                    </p:set>
                                  </p:childTnLst>
                                </p:cTn>
                              </p:par>
                              <p:par>
                                <p:cTn id="384" presetID="10" presetClass="exit" presetSubtype="0" fill="hold" grpId="2" nodeType="withEffect">
                                  <p:stCondLst>
                                    <p:cond delay="0"/>
                                  </p:stCondLst>
                                  <p:childTnLst>
                                    <p:animEffect transition="out" filter="fade">
                                      <p:cBhvr>
                                        <p:cTn id="385" dur="500"/>
                                        <p:tgtEl>
                                          <p:spTgt spid="73"/>
                                        </p:tgtEl>
                                      </p:cBhvr>
                                    </p:animEffect>
                                    <p:set>
                                      <p:cBhvr>
                                        <p:cTn id="386" dur="1" fill="hold">
                                          <p:stCondLst>
                                            <p:cond delay="499"/>
                                          </p:stCondLst>
                                        </p:cTn>
                                        <p:tgtEl>
                                          <p:spTgt spid="73"/>
                                        </p:tgtEl>
                                        <p:attrNameLst>
                                          <p:attrName>style.visibility</p:attrName>
                                        </p:attrNameLst>
                                      </p:cBhvr>
                                      <p:to>
                                        <p:strVal val="hidden"/>
                                      </p:to>
                                    </p:set>
                                  </p:childTnLst>
                                </p:cTn>
                              </p:par>
                              <p:par>
                                <p:cTn id="387" presetID="10" presetClass="entr" presetSubtype="0" fill="hold" grpId="0" nodeType="withEffect">
                                  <p:stCondLst>
                                    <p:cond delay="0"/>
                                  </p:stCondLst>
                                  <p:childTnLst>
                                    <p:set>
                                      <p:cBhvr>
                                        <p:cTn id="388" dur="1" fill="hold">
                                          <p:stCondLst>
                                            <p:cond delay="0"/>
                                          </p:stCondLst>
                                        </p:cTn>
                                        <p:tgtEl>
                                          <p:spTgt spid="75"/>
                                        </p:tgtEl>
                                        <p:attrNameLst>
                                          <p:attrName>style.visibility</p:attrName>
                                        </p:attrNameLst>
                                      </p:cBhvr>
                                      <p:to>
                                        <p:strVal val="visible"/>
                                      </p:to>
                                    </p:set>
                                    <p:animEffect transition="in" filter="fade">
                                      <p:cBhvr>
                                        <p:cTn id="389" dur="500"/>
                                        <p:tgtEl>
                                          <p:spTgt spid="75"/>
                                        </p:tgtEl>
                                      </p:cBhvr>
                                    </p:animEffect>
                                  </p:childTnLst>
                                </p:cTn>
                              </p:par>
                              <p:par>
                                <p:cTn id="390" presetID="10" presetClass="entr" presetSubtype="0" fill="hold" grpId="0" nodeType="withEffect">
                                  <p:stCondLst>
                                    <p:cond delay="0"/>
                                  </p:stCondLst>
                                  <p:childTnLst>
                                    <p:set>
                                      <p:cBhvr>
                                        <p:cTn id="391" dur="1" fill="hold">
                                          <p:stCondLst>
                                            <p:cond delay="0"/>
                                          </p:stCondLst>
                                        </p:cTn>
                                        <p:tgtEl>
                                          <p:spTgt spid="61"/>
                                        </p:tgtEl>
                                        <p:attrNameLst>
                                          <p:attrName>style.visibility</p:attrName>
                                        </p:attrNameLst>
                                      </p:cBhvr>
                                      <p:to>
                                        <p:strVal val="visible"/>
                                      </p:to>
                                    </p:set>
                                    <p:animEffect transition="in" filter="fade">
                                      <p:cBhvr>
                                        <p:cTn id="392" dur="500"/>
                                        <p:tgtEl>
                                          <p:spTgt spid="61"/>
                                        </p:tgtEl>
                                      </p:cBhvr>
                                    </p:animEffect>
                                  </p:childTnLst>
                                </p:cTn>
                              </p:par>
                              <p:par>
                                <p:cTn id="393" presetID="10" presetClass="entr" presetSubtype="0" fill="hold" grpId="0" nodeType="withEffect">
                                  <p:stCondLst>
                                    <p:cond delay="0"/>
                                  </p:stCondLst>
                                  <p:childTnLst>
                                    <p:set>
                                      <p:cBhvr>
                                        <p:cTn id="394" dur="1" fill="hold">
                                          <p:stCondLst>
                                            <p:cond delay="0"/>
                                          </p:stCondLst>
                                        </p:cTn>
                                        <p:tgtEl>
                                          <p:spTgt spid="27"/>
                                        </p:tgtEl>
                                        <p:attrNameLst>
                                          <p:attrName>style.visibility</p:attrName>
                                        </p:attrNameLst>
                                      </p:cBhvr>
                                      <p:to>
                                        <p:strVal val="visible"/>
                                      </p:to>
                                    </p:set>
                                    <p:animEffect transition="in" filter="fade">
                                      <p:cBhvr>
                                        <p:cTn id="395" dur="500"/>
                                        <p:tgtEl>
                                          <p:spTgt spid="27"/>
                                        </p:tgtEl>
                                      </p:cBhvr>
                                    </p:animEffect>
                                  </p:childTnLst>
                                </p:cTn>
                              </p:par>
                              <p:par>
                                <p:cTn id="396" presetID="10" presetClass="entr" presetSubtype="0" fill="hold" grpId="0" nodeType="withEffect">
                                  <p:stCondLst>
                                    <p:cond delay="0"/>
                                  </p:stCondLst>
                                  <p:childTnLst>
                                    <p:set>
                                      <p:cBhvr>
                                        <p:cTn id="397" dur="1" fill="hold">
                                          <p:stCondLst>
                                            <p:cond delay="0"/>
                                          </p:stCondLst>
                                        </p:cTn>
                                        <p:tgtEl>
                                          <p:spTgt spid="43"/>
                                        </p:tgtEl>
                                        <p:attrNameLst>
                                          <p:attrName>style.visibility</p:attrName>
                                        </p:attrNameLst>
                                      </p:cBhvr>
                                      <p:to>
                                        <p:strVal val="visible"/>
                                      </p:to>
                                    </p:set>
                                    <p:animEffect transition="in" filter="fade">
                                      <p:cBhvr>
                                        <p:cTn id="398" dur="500"/>
                                        <p:tgtEl>
                                          <p:spTgt spid="43"/>
                                        </p:tgtEl>
                                      </p:cBhvr>
                                    </p:animEffect>
                                  </p:childTnLst>
                                </p:cTn>
                              </p:par>
                              <p:par>
                                <p:cTn id="399" presetID="22" presetClass="entr" presetSubtype="4" fill="hold" grpId="0" nodeType="withEffect">
                                  <p:stCondLst>
                                    <p:cond delay="0"/>
                                  </p:stCondLst>
                                  <p:childTnLst>
                                    <p:set>
                                      <p:cBhvr>
                                        <p:cTn id="400" dur="1" fill="hold">
                                          <p:stCondLst>
                                            <p:cond delay="0"/>
                                          </p:stCondLst>
                                        </p:cTn>
                                        <p:tgtEl>
                                          <p:spTgt spid="76"/>
                                        </p:tgtEl>
                                        <p:attrNameLst>
                                          <p:attrName>style.visibility</p:attrName>
                                        </p:attrNameLst>
                                      </p:cBhvr>
                                      <p:to>
                                        <p:strVal val="visible"/>
                                      </p:to>
                                    </p:set>
                                    <p:animEffect transition="in" filter="wipe(down)">
                                      <p:cBhvr>
                                        <p:cTn id="401" dur="500"/>
                                        <p:tgtEl>
                                          <p:spTgt spid="76"/>
                                        </p:tgtEl>
                                      </p:cBhvr>
                                    </p:animEffect>
                                  </p:childTnLst>
                                </p:cTn>
                              </p:par>
                              <p:par>
                                <p:cTn id="402" presetID="22" presetClass="entr" presetSubtype="4" fill="hold" grpId="0" nodeType="withEffect">
                                  <p:stCondLst>
                                    <p:cond delay="0"/>
                                  </p:stCondLst>
                                  <p:childTnLst>
                                    <p:set>
                                      <p:cBhvr>
                                        <p:cTn id="403" dur="1" fill="hold">
                                          <p:stCondLst>
                                            <p:cond delay="0"/>
                                          </p:stCondLst>
                                        </p:cTn>
                                        <p:tgtEl>
                                          <p:spTgt spid="77"/>
                                        </p:tgtEl>
                                        <p:attrNameLst>
                                          <p:attrName>style.visibility</p:attrName>
                                        </p:attrNameLst>
                                      </p:cBhvr>
                                      <p:to>
                                        <p:strVal val="visible"/>
                                      </p:to>
                                    </p:set>
                                    <p:animEffect transition="in" filter="wipe(down)">
                                      <p:cBhvr>
                                        <p:cTn id="404" dur="500"/>
                                        <p:tgtEl>
                                          <p:spTgt spid="77"/>
                                        </p:tgtEl>
                                      </p:cBhvr>
                                    </p:animEffect>
                                  </p:childTnLst>
                                </p:cTn>
                              </p:par>
                              <p:par>
                                <p:cTn id="405" presetID="22" presetClass="entr" presetSubtype="4" fill="hold" grpId="0" nodeType="withEffect">
                                  <p:stCondLst>
                                    <p:cond delay="0"/>
                                  </p:stCondLst>
                                  <p:childTnLst>
                                    <p:set>
                                      <p:cBhvr>
                                        <p:cTn id="406" dur="1" fill="hold">
                                          <p:stCondLst>
                                            <p:cond delay="0"/>
                                          </p:stCondLst>
                                        </p:cTn>
                                        <p:tgtEl>
                                          <p:spTgt spid="78"/>
                                        </p:tgtEl>
                                        <p:attrNameLst>
                                          <p:attrName>style.visibility</p:attrName>
                                        </p:attrNameLst>
                                      </p:cBhvr>
                                      <p:to>
                                        <p:strVal val="visible"/>
                                      </p:to>
                                    </p:set>
                                    <p:animEffect transition="in" filter="wipe(down)">
                                      <p:cBhvr>
                                        <p:cTn id="407" dur="500"/>
                                        <p:tgtEl>
                                          <p:spTgt spid="78"/>
                                        </p:tgtEl>
                                      </p:cBhvr>
                                    </p:animEffect>
                                  </p:childTnLst>
                                </p:cTn>
                              </p:par>
                            </p:childTnLst>
                          </p:cTn>
                        </p:par>
                      </p:childTnLst>
                    </p:cTn>
                  </p:par>
                  <p:par>
                    <p:cTn id="408" fill="hold">
                      <p:stCondLst>
                        <p:cond delay="indefinite"/>
                      </p:stCondLst>
                      <p:childTnLst>
                        <p:par>
                          <p:cTn id="409" fill="hold">
                            <p:stCondLst>
                              <p:cond delay="0"/>
                            </p:stCondLst>
                            <p:childTnLst>
                              <p:par>
                                <p:cTn id="410" presetID="22" presetClass="entr" presetSubtype="4" fill="hold" grpId="0" nodeType="clickEffect">
                                  <p:stCondLst>
                                    <p:cond delay="0"/>
                                  </p:stCondLst>
                                  <p:childTnLst>
                                    <p:set>
                                      <p:cBhvr>
                                        <p:cTn id="411" dur="1" fill="hold">
                                          <p:stCondLst>
                                            <p:cond delay="0"/>
                                          </p:stCondLst>
                                        </p:cTn>
                                        <p:tgtEl>
                                          <p:spTgt spid="7"/>
                                        </p:tgtEl>
                                        <p:attrNameLst>
                                          <p:attrName>style.visibility</p:attrName>
                                        </p:attrNameLst>
                                      </p:cBhvr>
                                      <p:to>
                                        <p:strVal val="visible"/>
                                      </p:to>
                                    </p:set>
                                    <p:animEffect transition="in" filter="wipe(down)">
                                      <p:cBhvr>
                                        <p:cTn id="4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5" grpId="0"/>
      <p:bldP spid="6" grpId="0"/>
      <p:bldP spid="11" grpId="0" animBg="1"/>
      <p:bldP spid="47" grpId="0" animBg="1"/>
      <p:bldP spid="48" grpId="0" animBg="1"/>
      <p:bldP spid="49" grpId="0" animBg="1"/>
      <p:bldP spid="50" grpId="0" animBg="1"/>
      <p:bldP spid="29" grpId="0" animBg="1"/>
      <p:bldP spid="29" grpId="1" animBg="1"/>
      <p:bldP spid="29" grpId="2" animBg="1"/>
      <p:bldP spid="30" grpId="0" animBg="1"/>
      <p:bldP spid="30" grpId="1" animBg="1"/>
      <p:bldP spid="30" grpId="2" animBg="1"/>
      <p:bldP spid="31" grpId="0" animBg="1"/>
      <p:bldP spid="31" grpId="1" animBg="1"/>
      <p:bldP spid="31" grpId="2" animBg="1"/>
      <p:bldP spid="33" grpId="0" animBg="1"/>
      <p:bldP spid="33" grpId="1" animBg="1"/>
      <p:bldP spid="33" grpId="2" animBg="1"/>
      <p:bldP spid="34" grpId="0" animBg="1"/>
      <p:bldP spid="34" grpId="1" animBg="1"/>
      <p:bldP spid="34" grpId="2" animBg="1"/>
      <p:bldP spid="35" grpId="0" animBg="1"/>
      <p:bldP spid="35" grpId="1" animBg="1"/>
      <p:bldP spid="35" grpId="2" animBg="1"/>
      <p:bldP spid="36" grpId="0" animBg="1"/>
      <p:bldP spid="36" grpId="1" animBg="1"/>
      <p:bldP spid="36" grpId="2"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3" grpId="0" animBg="1"/>
      <p:bldP spid="44" grpId="0" animBg="1"/>
      <p:bldP spid="44" grpId="1" animBg="1"/>
      <p:bldP spid="44" grpId="2" animBg="1"/>
      <p:bldP spid="45" grpId="0" animBg="1"/>
      <p:bldP spid="45" grpId="1" animBg="1"/>
      <p:bldP spid="45" grpId="2" animBg="1"/>
      <p:bldP spid="46" grpId="0" animBg="1"/>
      <p:bldP spid="46" grpId="1" animBg="1"/>
      <p:bldP spid="46" grpId="2" animBg="1"/>
      <p:bldP spid="51" grpId="0" animBg="1"/>
      <p:bldP spid="51" grpId="1" animBg="1"/>
      <p:bldP spid="51" grpId="2" animBg="1"/>
      <p:bldP spid="52" grpId="0" animBg="1"/>
      <p:bldP spid="52" grpId="1" animBg="1"/>
      <p:bldP spid="52" grpId="2" animBg="1"/>
      <p:bldP spid="53" grpId="0" animBg="1"/>
      <p:bldP spid="53" grpId="1" animBg="1"/>
      <p:bldP spid="53" grpId="2" animBg="1"/>
      <p:bldP spid="54" grpId="0" animBg="1"/>
      <p:bldP spid="54" grpId="1" animBg="1"/>
      <p:bldP spid="54" grpId="2" animBg="1"/>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P spid="59" grpId="0" animBg="1"/>
      <p:bldP spid="59" grpId="1" animBg="1"/>
      <p:bldP spid="59" grpId="2" animBg="1"/>
      <p:bldP spid="60" grpId="0" animBg="1"/>
      <p:bldP spid="61" grpId="0" animBg="1"/>
      <p:bldP spid="62" grpId="0" animBg="1"/>
      <p:bldP spid="62" grpId="1" animBg="1"/>
      <p:bldP spid="62" grpId="2" animBg="1"/>
      <p:bldP spid="63" grpId="0" animBg="1"/>
      <p:bldP spid="63" grpId="1" animBg="1"/>
      <p:bldP spid="63" grpId="2" animBg="1"/>
      <p:bldP spid="64" grpId="0" animBg="1"/>
      <p:bldP spid="64" grpId="1" animBg="1"/>
      <p:bldP spid="64" grpId="2" animBg="1"/>
      <p:bldP spid="65" grpId="0" animBg="1"/>
      <p:bldP spid="65" grpId="1" animBg="1"/>
      <p:bldP spid="65" grpId="2" animBg="1"/>
      <p:bldP spid="66" grpId="0" animBg="1"/>
      <p:bldP spid="66" grpId="1" animBg="1"/>
      <p:bldP spid="66" grpId="2" animBg="1"/>
      <p:bldP spid="67" grpId="0" animBg="1"/>
      <p:bldP spid="67" grpId="1" animBg="1"/>
      <p:bldP spid="67" grpId="2" animBg="1"/>
      <p:bldP spid="68" grpId="0" animBg="1"/>
      <p:bldP spid="68" grpId="1" animBg="1"/>
      <p:bldP spid="68" grpId="2" animBg="1"/>
      <p:bldP spid="69" grpId="0" animBg="1"/>
      <p:bldP spid="69" grpId="1" animBg="1"/>
      <p:bldP spid="69" grpId="2" animBg="1"/>
      <p:bldP spid="70" grpId="0" animBg="1"/>
      <p:bldP spid="70" grpId="1" animBg="1"/>
      <p:bldP spid="70" grpId="2" animBg="1"/>
      <p:bldP spid="71" grpId="0" animBg="1"/>
      <p:bldP spid="71" grpId="1" animBg="1"/>
      <p:bldP spid="71" grpId="2" animBg="1"/>
      <p:bldP spid="72" grpId="0" animBg="1"/>
      <p:bldP spid="72" grpId="1" animBg="1"/>
      <p:bldP spid="72" grpId="2" animBg="1"/>
      <p:bldP spid="73" grpId="0" animBg="1"/>
      <p:bldP spid="73" grpId="1" animBg="1"/>
      <p:bldP spid="73" grpId="2" animBg="1"/>
      <p:bldP spid="74" grpId="0" animBg="1"/>
      <p:bldP spid="75" grpId="0" animBg="1"/>
      <p:bldP spid="76" grpId="0" animBg="1"/>
      <p:bldP spid="77" grpId="0" animBg="1"/>
      <p:bldP spid="78"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Genomics vs. Metagenomics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38</a:t>
            </a:fld>
            <a:endParaRPr lang="en-US" altLang="en-US">
              <a:solidFill>
                <a:prstClr val="black"/>
              </a:solidFill>
            </a:endParaRPr>
          </a:p>
        </p:txBody>
      </p:sp>
      <p:pic>
        <p:nvPicPr>
          <p:cNvPr id="73732" name="Picture 4" descr="Image result for m and m"/>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43891" y="1309677"/>
            <a:ext cx="3647974" cy="243046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54F0FD1-782C-4A66-9738-3D138318A8CA}"/>
              </a:ext>
            </a:extLst>
          </p:cNvPr>
          <p:cNvSpPr txBox="1"/>
          <p:nvPr/>
        </p:nvSpPr>
        <p:spPr>
          <a:xfrm>
            <a:off x="518216" y="1400270"/>
            <a:ext cx="1875407" cy="461665"/>
          </a:xfrm>
          <a:prstGeom prst="rect">
            <a:avLst/>
          </a:prstGeom>
          <a:solidFill>
            <a:srgbClr val="FF0000"/>
          </a:solidFill>
        </p:spPr>
        <p:txBody>
          <a:bodyPr wrap="square" rtlCol="0">
            <a:spAutoFit/>
          </a:bodyPr>
          <a:lstStyle/>
          <a:p>
            <a:pPr algn="ctr"/>
            <a:r>
              <a:rPr lang="en-IE" sz="2400" b="1">
                <a:solidFill>
                  <a:schemeClr val="bg1"/>
                </a:solidFill>
              </a:rPr>
              <a:t>Genomics</a:t>
            </a:r>
          </a:p>
        </p:txBody>
      </p:sp>
      <p:pic>
        <p:nvPicPr>
          <p:cNvPr id="73730" name="Picture 2" descr="Related image"/>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04650" y="2598824"/>
            <a:ext cx="5353672" cy="3570899"/>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3A355E8-AF43-4642-A9E6-0EFAE5809F05}"/>
              </a:ext>
            </a:extLst>
          </p:cNvPr>
          <p:cNvSpPr txBox="1"/>
          <p:nvPr/>
        </p:nvSpPr>
        <p:spPr>
          <a:xfrm>
            <a:off x="6147577" y="2668685"/>
            <a:ext cx="2443899" cy="461665"/>
          </a:xfrm>
          <a:prstGeom prst="rect">
            <a:avLst/>
          </a:prstGeom>
          <a:solidFill>
            <a:srgbClr val="FF0000"/>
          </a:solidFill>
        </p:spPr>
        <p:txBody>
          <a:bodyPr wrap="square" rtlCol="0">
            <a:spAutoFit/>
          </a:bodyPr>
          <a:lstStyle/>
          <a:p>
            <a:pPr algn="ctr"/>
            <a:r>
              <a:rPr lang="en-IE" sz="2400" b="1">
                <a:solidFill>
                  <a:schemeClr val="bg1"/>
                </a:solidFill>
              </a:rPr>
              <a:t>Metagenomics</a:t>
            </a:r>
          </a:p>
        </p:txBody>
      </p:sp>
    </p:spTree>
    <p:extLst>
      <p:ext uri="{BB962C8B-B14F-4D97-AF65-F5344CB8AC3E}">
        <p14:creationId xmlns:p14="http://schemas.microsoft.com/office/powerpoint/2010/main" val="284170093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A3499-7182-2F4C-BDEE-924FA95871CE}"/>
              </a:ext>
            </a:extLst>
          </p:cNvPr>
          <p:cNvSpPr>
            <a:spLocks noGrp="1"/>
          </p:cNvSpPr>
          <p:nvPr>
            <p:ph type="title"/>
          </p:nvPr>
        </p:nvSpPr>
        <p:spPr/>
        <p:txBody>
          <a:bodyPr/>
          <a:lstStyle/>
          <a:p>
            <a:r>
              <a:rPr lang="en-US" dirty="0"/>
              <a:t>More on Metagenomic Profiling: </a:t>
            </a:r>
            <a:r>
              <a:rPr lang="en-US" dirty="0" err="1"/>
              <a:t>Metalign</a:t>
            </a:r>
            <a:endParaRPr lang="en-US" dirty="0"/>
          </a:p>
        </p:txBody>
      </p:sp>
      <p:pic>
        <p:nvPicPr>
          <p:cNvPr id="6" name="Content Placeholder 5">
            <a:extLst>
              <a:ext uri="{FF2B5EF4-FFF2-40B4-BE49-F238E27FC236}">
                <a16:creationId xmlns:a16="http://schemas.microsoft.com/office/drawing/2014/main" id="{EEBFDA62-EE16-7344-B012-3E2D59768C5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742" t="12656" r="42807" b="37141"/>
          <a:stretch/>
        </p:blipFill>
        <p:spPr>
          <a:xfrm>
            <a:off x="1223628" y="2335912"/>
            <a:ext cx="6696744" cy="3994549"/>
          </a:xfrm>
        </p:spPr>
      </p:pic>
      <p:sp>
        <p:nvSpPr>
          <p:cNvPr id="4" name="Slide Number Placeholder 3">
            <a:extLst>
              <a:ext uri="{FF2B5EF4-FFF2-40B4-BE49-F238E27FC236}">
                <a16:creationId xmlns:a16="http://schemas.microsoft.com/office/drawing/2014/main" id="{4ECC9DD4-989E-E043-92A3-A5AD6D1753F6}"/>
              </a:ext>
            </a:extLst>
          </p:cNvPr>
          <p:cNvSpPr>
            <a:spLocks noGrp="1"/>
          </p:cNvSpPr>
          <p:nvPr>
            <p:ph type="sldNum" sz="quarter" idx="11"/>
          </p:nvPr>
        </p:nvSpPr>
        <p:spPr/>
        <p:txBody>
          <a:bodyPr/>
          <a:lstStyle/>
          <a:p>
            <a:fld id="{323594FA-E141-4234-AE05-360401972BE7}" type="slidenum">
              <a:rPr lang="en-US" altLang="en-US" smtClean="0"/>
              <a:pPr/>
              <a:t>39</a:t>
            </a:fld>
            <a:endParaRPr lang="en-US" altLang="en-US"/>
          </a:p>
        </p:txBody>
      </p:sp>
      <p:sp>
        <p:nvSpPr>
          <p:cNvPr id="7" name="Rectangle 6">
            <a:extLst>
              <a:ext uri="{FF2B5EF4-FFF2-40B4-BE49-F238E27FC236}">
                <a16:creationId xmlns:a16="http://schemas.microsoft.com/office/drawing/2014/main" id="{770B2819-804F-5F48-8E61-759314278DB6}"/>
              </a:ext>
            </a:extLst>
          </p:cNvPr>
          <p:cNvSpPr/>
          <p:nvPr/>
        </p:nvSpPr>
        <p:spPr>
          <a:xfrm>
            <a:off x="107504" y="858584"/>
            <a:ext cx="9120472" cy="1477328"/>
          </a:xfrm>
          <a:prstGeom prst="rect">
            <a:avLst/>
          </a:prstGeom>
        </p:spPr>
        <p:txBody>
          <a:bodyPr wrap="square">
            <a:spAutoFit/>
          </a:bodyPr>
          <a:lstStyle/>
          <a:p>
            <a:r>
              <a:rPr lang="en-US" dirty="0">
                <a:solidFill>
                  <a:srgbClr val="222222"/>
                </a:solidFill>
                <a:latin typeface="Arial" panose="020B0604020202020204" pitchFamily="34" charset="0"/>
                <a:cs typeface="Arial" panose="020B0604020202020204" pitchFamily="34" charset="0"/>
              </a:rPr>
              <a:t>Nathan </a:t>
            </a:r>
            <a:r>
              <a:rPr lang="en-US" dirty="0" err="1">
                <a:solidFill>
                  <a:srgbClr val="222222"/>
                </a:solidFill>
                <a:latin typeface="Arial" panose="020B0604020202020204" pitchFamily="34" charset="0"/>
                <a:cs typeface="Arial" panose="020B0604020202020204" pitchFamily="34" charset="0"/>
              </a:rPr>
              <a:t>LaPierre</a:t>
            </a:r>
            <a:r>
              <a:rPr lang="en-US" dirty="0">
                <a:solidFill>
                  <a:srgbClr val="222222"/>
                </a:solidFill>
                <a:latin typeface="Arial" panose="020B0604020202020204" pitchFamily="34" charset="0"/>
                <a:cs typeface="Arial" panose="020B0604020202020204" pitchFamily="34" charset="0"/>
              </a:rPr>
              <a:t>, Mohammed </a:t>
            </a:r>
            <a:r>
              <a:rPr lang="en-US" dirty="0" err="1">
                <a:solidFill>
                  <a:srgbClr val="222222"/>
                </a:solidFill>
                <a:latin typeface="Arial" panose="020B0604020202020204" pitchFamily="34" charset="0"/>
                <a:cs typeface="Arial" panose="020B0604020202020204" pitchFamily="34" charset="0"/>
              </a:rPr>
              <a:t>Alser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Eleazar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Eskin</a:t>
            </a:r>
            <a:r>
              <a:rPr lang="en-US" dirty="0">
                <a:solidFill>
                  <a:srgbClr val="222222"/>
                </a:solidFill>
                <a:latin typeface="Arial" panose="020B0604020202020204" pitchFamily="34" charset="0"/>
                <a:cs typeface="Arial" panose="020B0604020202020204" pitchFamily="34" charset="0"/>
              </a:rPr>
              <a:t>, David </a:t>
            </a:r>
            <a:r>
              <a:rPr lang="en-US" dirty="0" err="1">
                <a:solidFill>
                  <a:srgbClr val="222222"/>
                </a:solidFill>
                <a:latin typeface="Arial" panose="020B0604020202020204" pitchFamily="34" charset="0"/>
                <a:cs typeface="Arial" panose="020B0604020202020204" pitchFamily="34" charset="0"/>
              </a:rPr>
              <a:t>Koslicki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Serghei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Mangul</a:t>
            </a:r>
            <a:endParaRPr lang="en-US" dirty="0">
              <a:solidFill>
                <a:srgbClr val="222222"/>
              </a:solidFill>
              <a:latin typeface="Arial" panose="020B0604020202020204" pitchFamily="34" charset="0"/>
              <a:cs typeface="Arial" panose="020B0604020202020204" pitchFamily="34" charset="0"/>
            </a:endParaRPr>
          </a:p>
          <a:p>
            <a:r>
              <a:rPr lang="en-US" dirty="0">
                <a:solidFill>
                  <a:srgbClr val="222222"/>
                </a:solidFill>
                <a:latin typeface="Arial" panose="020B0604020202020204" pitchFamily="34" charset="0"/>
                <a:cs typeface="Arial" panose="020B0604020202020204" pitchFamily="34" charset="0"/>
              </a:rPr>
              <a:t>“</a:t>
            </a:r>
            <a:r>
              <a:rPr lang="en-US" dirty="0">
                <a:solidFill>
                  <a:srgbClr val="222222"/>
                </a:solidFill>
                <a:latin typeface="Arial" panose="020B0604020202020204" pitchFamily="34" charset="0"/>
                <a:cs typeface="Arial" panose="020B0604020202020204" pitchFamily="34" charset="0"/>
                <a:hlinkClick r:id="rId3"/>
              </a:rPr>
              <a:t>Metalign: efficient alignment-based metagenomic profiling via containment min hash</a:t>
            </a:r>
            <a:r>
              <a:rPr lang="en-US" dirty="0">
                <a:solidFill>
                  <a:srgbClr val="222222"/>
                </a:solidFill>
                <a:latin typeface="Arial" panose="020B0604020202020204" pitchFamily="34" charset="0"/>
                <a:cs typeface="Arial" panose="020B0604020202020204" pitchFamily="34" charset="0"/>
              </a:rPr>
              <a:t>” </a:t>
            </a:r>
            <a:r>
              <a:rPr lang="en-US" b="1" dirty="0">
                <a:solidFill>
                  <a:srgbClr val="222222"/>
                </a:solidFill>
                <a:latin typeface="Arial" panose="020B0604020202020204" pitchFamily="34" charset="0"/>
                <a:cs typeface="Arial" panose="020B0604020202020204" pitchFamily="34" charset="0"/>
              </a:rPr>
              <a:t>Genome Biology</a:t>
            </a:r>
            <a:r>
              <a:rPr lang="en-US" dirty="0">
                <a:solidFill>
                  <a:srgbClr val="222222"/>
                </a:solidFill>
                <a:latin typeface="Arial" panose="020B0604020202020204" pitchFamily="34" charset="0"/>
                <a:cs typeface="Arial" panose="020B0604020202020204" pitchFamily="34" charset="0"/>
              </a:rPr>
              <a:t>, September 2020.</a:t>
            </a:r>
            <a:endParaRPr lang="en-US" dirty="0">
              <a:solidFill>
                <a:srgbClr val="006FB7"/>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4"/>
              </a:rPr>
              <a:t>Talk Video </a:t>
            </a:r>
            <a:r>
              <a:rPr lang="en-US" dirty="0">
                <a:latin typeface="Arial" panose="020B0604020202020204" pitchFamily="34" charset="0"/>
                <a:cs typeface="Arial" panose="020B0604020202020204" pitchFamily="34" charset="0"/>
              </a:rPr>
              <a:t>(7 minutes) at ISMB 2020]</a:t>
            </a: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5"/>
              </a:rPr>
              <a:t>Source code</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09460559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b="1" dirty="0">
                <a:solidFill>
                  <a:srgbClr val="0000FF"/>
                </a:solidFill>
              </a:rPr>
              <a:t>What is Read Mapping?</a:t>
            </a:r>
          </a:p>
          <a:p>
            <a:endParaRPr lang="en-US" dirty="0">
              <a:solidFill>
                <a:schemeClr val="bg1">
                  <a:lumMod val="50000"/>
                </a:schemeClr>
              </a:solidFill>
            </a:endParaRPr>
          </a:p>
          <a:p>
            <a:r>
              <a:rPr lang="en-US" dirty="0">
                <a:solidFill>
                  <a:schemeClr val="bg1">
                    <a:lumMod val="50000"/>
                  </a:schemeClr>
                </a:solidFill>
              </a:rPr>
              <a:t>What Makes Read Mapper Slow?</a:t>
            </a:r>
          </a:p>
          <a:p>
            <a:endParaRPr lang="en-US" dirty="0">
              <a:solidFill>
                <a:schemeClr val="bg1">
                  <a:lumMod val="50000"/>
                </a:schemeClr>
              </a:solidFill>
            </a:endParaRPr>
          </a:p>
          <a:p>
            <a:r>
              <a:rPr lang="en-US" dirty="0">
                <a:solidFill>
                  <a:schemeClr val="bg1">
                    <a:lumMod val="50000"/>
                  </a:schemeClr>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4</a:t>
            </a:fld>
            <a:endParaRPr lang="en-US" altLang="en-US"/>
          </a:p>
        </p:txBody>
      </p:sp>
    </p:spTree>
    <p:extLst>
      <p:ext uri="{BB962C8B-B14F-4D97-AF65-F5344CB8AC3E}">
        <p14:creationId xmlns:p14="http://schemas.microsoft.com/office/powerpoint/2010/main" val="104261533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D22D6-5B89-0C42-BDAB-9866AE39BFE0}"/>
              </a:ext>
            </a:extLst>
          </p:cNvPr>
          <p:cNvSpPr>
            <a:spLocks noGrp="1"/>
          </p:cNvSpPr>
          <p:nvPr>
            <p:ph type="title"/>
          </p:nvPr>
        </p:nvSpPr>
        <p:spPr/>
        <p:txBody>
          <a:bodyPr/>
          <a:lstStyle/>
          <a:p>
            <a:r>
              <a:rPr lang="en-US" dirty="0"/>
              <a:t>Check Also CAMI II Paper</a:t>
            </a:r>
          </a:p>
        </p:txBody>
      </p:sp>
      <p:sp>
        <p:nvSpPr>
          <p:cNvPr id="3" name="Content Placeholder 2">
            <a:extLst>
              <a:ext uri="{FF2B5EF4-FFF2-40B4-BE49-F238E27FC236}">
                <a16:creationId xmlns:a16="http://schemas.microsoft.com/office/drawing/2014/main" id="{245EDFA9-61E5-DF41-B1A4-3E545F4F824D}"/>
              </a:ext>
            </a:extLst>
          </p:cNvPr>
          <p:cNvSpPr>
            <a:spLocks noGrp="1"/>
          </p:cNvSpPr>
          <p:nvPr>
            <p:ph idx="1"/>
          </p:nvPr>
        </p:nvSpPr>
        <p:spPr>
          <a:xfrm>
            <a:off x="228600" y="1052736"/>
            <a:ext cx="8610600" cy="5195664"/>
          </a:xfrm>
        </p:spPr>
        <p:txBody>
          <a:bodyPr/>
          <a:lstStyle/>
          <a:p>
            <a:pPr marL="0" indent="0">
              <a:buNone/>
            </a:pPr>
            <a:r>
              <a:rPr lang="en-US" sz="1800" dirty="0">
                <a:latin typeface="Arial" panose="020B0604020202020204" pitchFamily="34" charset="0"/>
                <a:cs typeface="Arial" panose="020B0604020202020204" pitchFamily="34" charset="0"/>
              </a:rPr>
              <a:t>F. Meyer, A. Fritz, Z.L. Deng, D. </a:t>
            </a:r>
            <a:r>
              <a:rPr lang="en-US" sz="1800" dirty="0" err="1">
                <a:latin typeface="Arial" panose="020B0604020202020204" pitchFamily="34" charset="0"/>
                <a:cs typeface="Arial" panose="020B0604020202020204" pitchFamily="34" charset="0"/>
              </a:rPr>
              <a:t>Koslicki</a:t>
            </a:r>
            <a:r>
              <a:rPr lang="en-US" sz="1800" dirty="0">
                <a:latin typeface="Arial" panose="020B0604020202020204" pitchFamily="34" charset="0"/>
                <a:cs typeface="Arial" panose="020B0604020202020204" pitchFamily="34" charset="0"/>
              </a:rPr>
              <a:t>, A. </a:t>
            </a:r>
            <a:r>
              <a:rPr lang="en-US" sz="1800" dirty="0" err="1">
                <a:latin typeface="Arial" panose="020B0604020202020204" pitchFamily="34" charset="0"/>
                <a:cs typeface="Arial" panose="020B0604020202020204" pitchFamily="34" charset="0"/>
              </a:rPr>
              <a:t>Gurevich</a:t>
            </a:r>
            <a:r>
              <a:rPr lang="en-US" sz="1800" dirty="0">
                <a:latin typeface="Arial" panose="020B0604020202020204" pitchFamily="34" charset="0"/>
                <a:cs typeface="Arial" panose="020B0604020202020204" pitchFamily="34" charset="0"/>
              </a:rPr>
              <a:t>, G. Robertson, Mohammed </a:t>
            </a:r>
            <a:r>
              <a:rPr lang="en-US" sz="1800" dirty="0" err="1">
                <a:latin typeface="Arial" panose="020B0604020202020204" pitchFamily="34" charset="0"/>
                <a:cs typeface="Arial" panose="020B0604020202020204" pitchFamily="34" charset="0"/>
              </a:rPr>
              <a:t>Alser</a:t>
            </a:r>
            <a:r>
              <a:rPr lang="en-US" sz="1800" dirty="0">
                <a:latin typeface="Arial" panose="020B0604020202020204" pitchFamily="34" charset="0"/>
                <a:cs typeface="Arial" panose="020B0604020202020204" pitchFamily="34" charset="0"/>
              </a:rPr>
              <a:t>, and others</a:t>
            </a:r>
          </a:p>
          <a:p>
            <a:pPr marL="0" indent="0">
              <a:buNone/>
            </a:pPr>
            <a:r>
              <a:rPr lang="en-US" sz="1800" dirty="0">
                <a:latin typeface="Arial" panose="020B0604020202020204" pitchFamily="34" charset="0"/>
                <a:cs typeface="Arial" panose="020B0604020202020204" pitchFamily="34" charset="0"/>
                <a:hlinkClick r:id="rId2"/>
              </a:rPr>
              <a:t>“Critical Assessment of Metagenome Interpretation - the second round of challenges”</a:t>
            </a:r>
            <a:endParaRPr lang="en-US" sz="1800" dirty="0">
              <a:latin typeface="Arial" panose="020B0604020202020204" pitchFamily="34" charset="0"/>
              <a:cs typeface="Arial" panose="020B0604020202020204" pitchFamily="34" charset="0"/>
            </a:endParaRPr>
          </a:p>
          <a:p>
            <a:pPr marL="0" indent="0">
              <a:buNone/>
            </a:pPr>
            <a:r>
              <a:rPr lang="en-US" sz="1800" b="1" dirty="0" err="1">
                <a:latin typeface="Arial" panose="020B0604020202020204" pitchFamily="34" charset="0"/>
                <a:cs typeface="Arial" panose="020B0604020202020204" pitchFamily="34" charset="0"/>
              </a:rPr>
              <a:t>bioRxiv</a:t>
            </a:r>
            <a:r>
              <a:rPr lang="en-US" sz="1800" dirty="0">
                <a:latin typeface="Arial" panose="020B0604020202020204" pitchFamily="34" charset="0"/>
                <a:cs typeface="Arial" panose="020B0604020202020204" pitchFamily="34" charset="0"/>
              </a:rPr>
              <a:t>, 2021</a:t>
            </a:r>
          </a:p>
          <a:p>
            <a:pPr marL="0" indent="0">
              <a:buNone/>
            </a:pPr>
            <a:r>
              <a:rPr lang="en-US" sz="1800" dirty="0">
                <a:latin typeface="Arial" panose="020B0604020202020204" pitchFamily="34" charset="0"/>
                <a:cs typeface="Arial" panose="020B0604020202020204" pitchFamily="34" charset="0"/>
              </a:rPr>
              <a:t>[</a:t>
            </a:r>
            <a:r>
              <a:rPr lang="en-US" sz="1800" dirty="0">
                <a:latin typeface="Arial" panose="020B0604020202020204" pitchFamily="34" charset="0"/>
                <a:cs typeface="Arial" panose="020B0604020202020204" pitchFamily="34" charset="0"/>
                <a:hlinkClick r:id="rId3"/>
              </a:rPr>
              <a:t>Source Code</a:t>
            </a:r>
            <a:r>
              <a:rPr lang="en-US" sz="1800" dirty="0">
                <a:latin typeface="Arial" panose="020B0604020202020204" pitchFamily="34" charset="0"/>
                <a:cs typeface="Arial" panose="020B0604020202020204" pitchFamily="34" charset="0"/>
              </a:rPr>
              <a:t>]</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6ACF2E7-D87A-6C4E-A2C4-CAF55FD02B29}"/>
              </a:ext>
            </a:extLst>
          </p:cNvPr>
          <p:cNvSpPr>
            <a:spLocks noGrp="1"/>
          </p:cNvSpPr>
          <p:nvPr>
            <p:ph type="sldNum" sz="quarter" idx="11"/>
          </p:nvPr>
        </p:nvSpPr>
        <p:spPr/>
        <p:txBody>
          <a:bodyPr/>
          <a:lstStyle/>
          <a:p>
            <a:fld id="{323594FA-E141-4234-AE05-360401972BE7}" type="slidenum">
              <a:rPr lang="en-US" altLang="en-US" smtClean="0"/>
              <a:pPr/>
              <a:t>40</a:t>
            </a:fld>
            <a:endParaRPr lang="en-US" altLang="en-US"/>
          </a:p>
        </p:txBody>
      </p:sp>
      <p:pic>
        <p:nvPicPr>
          <p:cNvPr id="6" name="Picture 5">
            <a:extLst>
              <a:ext uri="{FF2B5EF4-FFF2-40B4-BE49-F238E27FC236}">
                <a16:creationId xmlns:a16="http://schemas.microsoft.com/office/drawing/2014/main" id="{E34CFF46-370E-D746-AF2C-5828F96C3B55}"/>
              </a:ext>
            </a:extLst>
          </p:cNvPr>
          <p:cNvPicPr>
            <a:picLocks noChangeAspect="1"/>
          </p:cNvPicPr>
          <p:nvPr/>
        </p:nvPicPr>
        <p:blipFill rotWithShape="1">
          <a:blip r:embed="rId4">
            <a:extLst>
              <a:ext uri="{28A0092B-C50C-407E-A947-70E740481C1C}">
                <a14:useLocalDpi xmlns:a14="http://schemas.microsoft.com/office/drawing/2010/main" val="0"/>
              </a:ext>
            </a:extLst>
          </a:blip>
          <a:srcRect l="6969" t="46850"/>
          <a:stretch/>
        </p:blipFill>
        <p:spPr>
          <a:xfrm>
            <a:off x="969843" y="2924944"/>
            <a:ext cx="7204314" cy="3373620"/>
          </a:xfrm>
          <a:prstGeom prst="rect">
            <a:avLst/>
          </a:prstGeom>
        </p:spPr>
      </p:pic>
      <p:pic>
        <p:nvPicPr>
          <p:cNvPr id="7" name="Picture 6">
            <a:extLst>
              <a:ext uri="{FF2B5EF4-FFF2-40B4-BE49-F238E27FC236}">
                <a16:creationId xmlns:a16="http://schemas.microsoft.com/office/drawing/2014/main" id="{043300BB-0D62-5C44-970A-DE664C2D23C5}"/>
              </a:ext>
            </a:extLst>
          </p:cNvPr>
          <p:cNvPicPr>
            <a:picLocks noChangeAspect="1"/>
          </p:cNvPicPr>
          <p:nvPr/>
        </p:nvPicPr>
        <p:blipFill rotWithShape="1">
          <a:blip r:embed="rId4">
            <a:extLst>
              <a:ext uri="{28A0092B-C50C-407E-A947-70E740481C1C}">
                <a14:useLocalDpi xmlns:a14="http://schemas.microsoft.com/office/drawing/2010/main" val="0"/>
              </a:ext>
            </a:extLst>
          </a:blip>
          <a:srcRect l="27524" t="4239" r="42355" b="80572"/>
          <a:stretch/>
        </p:blipFill>
        <p:spPr>
          <a:xfrm>
            <a:off x="5429672" y="6009390"/>
            <a:ext cx="1942256" cy="802746"/>
          </a:xfrm>
          <a:prstGeom prst="rect">
            <a:avLst/>
          </a:prstGeom>
        </p:spPr>
      </p:pic>
    </p:spTree>
    <p:extLst>
      <p:ext uri="{BB962C8B-B14F-4D97-AF65-F5344CB8AC3E}">
        <p14:creationId xmlns:p14="http://schemas.microsoft.com/office/powerpoint/2010/main" val="355926968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A3499-7182-2F4C-BDEE-924FA95871CE}"/>
              </a:ext>
            </a:extLst>
          </p:cNvPr>
          <p:cNvSpPr>
            <a:spLocks noGrp="1"/>
          </p:cNvSpPr>
          <p:nvPr>
            <p:ph type="title"/>
          </p:nvPr>
        </p:nvSpPr>
        <p:spPr/>
        <p:txBody>
          <a:bodyPr/>
          <a:lstStyle/>
          <a:p>
            <a:r>
              <a:rPr lang="en-US" dirty="0"/>
              <a:t>Check Also </a:t>
            </a:r>
            <a:r>
              <a:rPr lang="en-US" dirty="0" err="1"/>
              <a:t>MiCoP</a:t>
            </a:r>
            <a:endParaRPr lang="en-US" dirty="0"/>
          </a:p>
        </p:txBody>
      </p:sp>
      <p:sp>
        <p:nvSpPr>
          <p:cNvPr id="4" name="Slide Number Placeholder 3">
            <a:extLst>
              <a:ext uri="{FF2B5EF4-FFF2-40B4-BE49-F238E27FC236}">
                <a16:creationId xmlns:a16="http://schemas.microsoft.com/office/drawing/2014/main" id="{4ECC9DD4-989E-E043-92A3-A5AD6D1753F6}"/>
              </a:ext>
            </a:extLst>
          </p:cNvPr>
          <p:cNvSpPr>
            <a:spLocks noGrp="1"/>
          </p:cNvSpPr>
          <p:nvPr>
            <p:ph type="sldNum" sz="quarter" idx="11"/>
          </p:nvPr>
        </p:nvSpPr>
        <p:spPr/>
        <p:txBody>
          <a:bodyPr/>
          <a:lstStyle/>
          <a:p>
            <a:fld id="{323594FA-E141-4234-AE05-360401972BE7}" type="slidenum">
              <a:rPr lang="en-US" altLang="en-US" smtClean="0"/>
              <a:pPr/>
              <a:t>41</a:t>
            </a:fld>
            <a:endParaRPr lang="en-US" altLang="en-US"/>
          </a:p>
        </p:txBody>
      </p:sp>
      <p:sp>
        <p:nvSpPr>
          <p:cNvPr id="7" name="Rectangle 6">
            <a:extLst>
              <a:ext uri="{FF2B5EF4-FFF2-40B4-BE49-F238E27FC236}">
                <a16:creationId xmlns:a16="http://schemas.microsoft.com/office/drawing/2014/main" id="{770B2819-804F-5F48-8E61-759314278DB6}"/>
              </a:ext>
            </a:extLst>
          </p:cNvPr>
          <p:cNvSpPr/>
          <p:nvPr/>
        </p:nvSpPr>
        <p:spPr>
          <a:xfrm>
            <a:off x="107504" y="858584"/>
            <a:ext cx="9120472" cy="1754326"/>
          </a:xfrm>
          <a:prstGeom prst="rect">
            <a:avLst/>
          </a:prstGeom>
        </p:spPr>
        <p:txBody>
          <a:bodyPr wrap="square">
            <a:spAutoFit/>
          </a:bodyPr>
          <a:lstStyle/>
          <a:p>
            <a:r>
              <a:rPr lang="en-US" dirty="0">
                <a:solidFill>
                  <a:srgbClr val="222222"/>
                </a:solidFill>
                <a:latin typeface="Arial" panose="020B0604020202020204" pitchFamily="34" charset="0"/>
                <a:cs typeface="Arial" panose="020B0604020202020204" pitchFamily="34" charset="0"/>
              </a:rPr>
              <a:t>Nathan </a:t>
            </a:r>
            <a:r>
              <a:rPr lang="en-US" dirty="0" err="1">
                <a:solidFill>
                  <a:srgbClr val="222222"/>
                </a:solidFill>
                <a:latin typeface="Arial" panose="020B0604020202020204" pitchFamily="34" charset="0"/>
                <a:cs typeface="Arial" panose="020B0604020202020204" pitchFamily="34" charset="0"/>
              </a:rPr>
              <a:t>LaPierre</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Serghei</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Mangul</a:t>
            </a:r>
            <a:r>
              <a:rPr lang="en-US" dirty="0">
                <a:solidFill>
                  <a:srgbClr val="222222"/>
                </a:solidFill>
                <a:latin typeface="Arial" panose="020B0604020202020204" pitchFamily="34" charset="0"/>
                <a:cs typeface="Arial" panose="020B0604020202020204" pitchFamily="34" charset="0"/>
              </a:rPr>
              <a:t>, Mohammed </a:t>
            </a:r>
            <a:r>
              <a:rPr lang="en-US" dirty="0" err="1">
                <a:solidFill>
                  <a:srgbClr val="222222"/>
                </a:solidFill>
                <a:latin typeface="Arial" panose="020B0604020202020204" pitchFamily="34" charset="0"/>
                <a:cs typeface="Arial" panose="020B0604020202020204" pitchFamily="34" charset="0"/>
              </a:rPr>
              <a:t>Alser</a:t>
            </a:r>
            <a:r>
              <a:rPr lang="en-US" dirty="0">
                <a:solidFill>
                  <a:srgbClr val="222222"/>
                </a:solidFill>
                <a:latin typeface="Arial" panose="020B0604020202020204" pitchFamily="34" charset="0"/>
                <a:cs typeface="Arial" panose="020B0604020202020204" pitchFamily="34" charset="0"/>
              </a:rPr>
              <a:t>, Igor </a:t>
            </a:r>
            <a:r>
              <a:rPr lang="en-US" dirty="0" err="1">
                <a:solidFill>
                  <a:srgbClr val="222222"/>
                </a:solidFill>
                <a:latin typeface="Arial" panose="020B0604020202020204" pitchFamily="34" charset="0"/>
                <a:cs typeface="Arial" panose="020B0604020202020204" pitchFamily="34" charset="0"/>
              </a:rPr>
              <a:t>Mandric</a:t>
            </a:r>
            <a:r>
              <a:rPr lang="en-US" dirty="0">
                <a:solidFill>
                  <a:srgbClr val="222222"/>
                </a:solidFill>
                <a:latin typeface="Arial" panose="020B0604020202020204" pitchFamily="34" charset="0"/>
                <a:cs typeface="Arial" panose="020B0604020202020204" pitchFamily="34" charset="0"/>
              </a:rPr>
              <a:t>, Nicholas C. Wu, David </a:t>
            </a:r>
            <a:r>
              <a:rPr lang="en-US" dirty="0" err="1">
                <a:solidFill>
                  <a:srgbClr val="222222"/>
                </a:solidFill>
                <a:latin typeface="Arial" panose="020B0604020202020204" pitchFamily="34" charset="0"/>
                <a:cs typeface="Arial" panose="020B0604020202020204" pitchFamily="34" charset="0"/>
              </a:rPr>
              <a:t>Koslicki</a:t>
            </a:r>
            <a:r>
              <a:rPr lang="en-US" dirty="0">
                <a:solidFill>
                  <a:srgbClr val="222222"/>
                </a:solidFill>
                <a:latin typeface="Arial" panose="020B0604020202020204" pitchFamily="34" charset="0"/>
                <a:cs typeface="Arial" panose="020B0604020202020204" pitchFamily="34" charset="0"/>
              </a:rPr>
              <a:t> &amp; </a:t>
            </a:r>
            <a:r>
              <a:rPr lang="en-US" dirty="0" err="1">
                <a:solidFill>
                  <a:srgbClr val="222222"/>
                </a:solidFill>
                <a:latin typeface="Arial" panose="020B0604020202020204" pitchFamily="34" charset="0"/>
                <a:cs typeface="Arial" panose="020B0604020202020204" pitchFamily="34" charset="0"/>
              </a:rPr>
              <a:t>Eleazar</a:t>
            </a:r>
            <a:r>
              <a:rPr lang="en-US" dirty="0">
                <a:solidFill>
                  <a:srgbClr val="222222"/>
                </a:solidFill>
                <a:latin typeface="Arial" panose="020B0604020202020204" pitchFamily="34" charset="0"/>
                <a:cs typeface="Arial" panose="020B0604020202020204" pitchFamily="34" charset="0"/>
              </a:rPr>
              <a:t> </a:t>
            </a:r>
            <a:r>
              <a:rPr lang="en-US" dirty="0" err="1">
                <a:solidFill>
                  <a:srgbClr val="222222"/>
                </a:solidFill>
                <a:latin typeface="Arial" panose="020B0604020202020204" pitchFamily="34" charset="0"/>
                <a:cs typeface="Arial" panose="020B0604020202020204" pitchFamily="34" charset="0"/>
              </a:rPr>
              <a:t>Eskin</a:t>
            </a:r>
            <a:endParaRPr lang="en-US" dirty="0">
              <a:solidFill>
                <a:srgbClr val="222222"/>
              </a:solidFill>
              <a:latin typeface="Arial" panose="020B0604020202020204" pitchFamily="34" charset="0"/>
              <a:cs typeface="Arial" panose="020B0604020202020204" pitchFamily="34" charset="0"/>
            </a:endParaRPr>
          </a:p>
          <a:p>
            <a:r>
              <a:rPr lang="en-US" dirty="0">
                <a:solidFill>
                  <a:srgbClr val="222222"/>
                </a:solidFill>
                <a:latin typeface="Arial" panose="020B0604020202020204" pitchFamily="34" charset="0"/>
                <a:cs typeface="Arial" panose="020B0604020202020204" pitchFamily="34" charset="0"/>
              </a:rPr>
              <a:t>“</a:t>
            </a:r>
            <a:r>
              <a:rPr lang="en-US" dirty="0" err="1">
                <a:solidFill>
                  <a:srgbClr val="222222"/>
                </a:solidFill>
                <a:latin typeface="Arial" panose="020B0604020202020204" pitchFamily="34" charset="0"/>
                <a:cs typeface="Arial" panose="020B0604020202020204" pitchFamily="34" charset="0"/>
                <a:hlinkClick r:id="rId2"/>
              </a:rPr>
              <a:t>MiCoP</a:t>
            </a:r>
            <a:r>
              <a:rPr lang="en-US" dirty="0">
                <a:solidFill>
                  <a:srgbClr val="222222"/>
                </a:solidFill>
                <a:latin typeface="Arial" panose="020B0604020202020204" pitchFamily="34" charset="0"/>
                <a:cs typeface="Arial" panose="020B0604020202020204" pitchFamily="34" charset="0"/>
                <a:hlinkClick r:id="rId2"/>
              </a:rPr>
              <a:t>: microbial community profiling method for detecting viral and fungal organisms in metagenomic samples</a:t>
            </a:r>
            <a:r>
              <a:rPr lang="en-US" dirty="0">
                <a:solidFill>
                  <a:srgbClr val="222222"/>
                </a:solidFill>
                <a:latin typeface="Arial" panose="020B0604020202020204" pitchFamily="34" charset="0"/>
                <a:cs typeface="Arial" panose="020B0604020202020204" pitchFamily="34" charset="0"/>
              </a:rPr>
              <a:t>” </a:t>
            </a:r>
          </a:p>
          <a:p>
            <a:r>
              <a:rPr lang="en-US" b="1" dirty="0">
                <a:solidFill>
                  <a:srgbClr val="222222"/>
                </a:solidFill>
                <a:latin typeface="Arial" panose="020B0604020202020204" pitchFamily="34" charset="0"/>
                <a:cs typeface="Arial" panose="020B0604020202020204" pitchFamily="34" charset="0"/>
              </a:rPr>
              <a:t>BMC Genomics</a:t>
            </a:r>
            <a:r>
              <a:rPr lang="en-US" dirty="0">
                <a:solidFill>
                  <a:srgbClr val="222222"/>
                </a:solidFill>
                <a:latin typeface="Arial" panose="020B0604020202020204" pitchFamily="34" charset="0"/>
                <a:cs typeface="Arial" panose="020B0604020202020204" pitchFamily="34" charset="0"/>
              </a:rPr>
              <a:t>, June 2019.</a:t>
            </a:r>
            <a:r>
              <a:rPr lang="en-US" dirty="0">
                <a:solidFill>
                  <a:srgbClr val="006FB7"/>
                </a:solidFill>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a:t>
            </a:r>
            <a:r>
              <a:rPr lang="en-US" dirty="0">
                <a:latin typeface="Arial" panose="020B0604020202020204" pitchFamily="34" charset="0"/>
                <a:cs typeface="Arial" panose="020B0604020202020204" pitchFamily="34" charset="0"/>
                <a:hlinkClick r:id="rId3"/>
              </a:rPr>
              <a:t>Source code</a:t>
            </a:r>
            <a:r>
              <a:rPr lang="en-US" dirty="0">
                <a:latin typeface="Arial" panose="020B0604020202020204" pitchFamily="34" charset="0"/>
                <a:cs typeface="Arial" panose="020B0604020202020204" pitchFamily="34" charset="0"/>
              </a:rPr>
              <a:t>]</a:t>
            </a:r>
          </a:p>
        </p:txBody>
      </p:sp>
      <p:pic>
        <p:nvPicPr>
          <p:cNvPr id="9" name="Content Placeholder 8">
            <a:extLst>
              <a:ext uri="{FF2B5EF4-FFF2-40B4-BE49-F238E27FC236}">
                <a16:creationId xmlns:a16="http://schemas.microsoft.com/office/drawing/2014/main" id="{C9BEC570-AE02-7A48-A370-C3D22E6C30E9}"/>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55476"/>
          <a:stretch/>
        </p:blipFill>
        <p:spPr>
          <a:xfrm>
            <a:off x="1115616" y="3717032"/>
            <a:ext cx="7227883" cy="2503460"/>
          </a:xfrm>
        </p:spPr>
      </p:pic>
      <p:pic>
        <p:nvPicPr>
          <p:cNvPr id="10" name="Content Placeholder 8">
            <a:extLst>
              <a:ext uri="{FF2B5EF4-FFF2-40B4-BE49-F238E27FC236}">
                <a16:creationId xmlns:a16="http://schemas.microsoft.com/office/drawing/2014/main" id="{7BB7D881-F85F-EE43-AC11-36A75F1130A8}"/>
              </a:ext>
            </a:extLst>
          </p:cNvPr>
          <p:cNvPicPr>
            <a:picLocks noChangeAspect="1"/>
          </p:cNvPicPr>
          <p:nvPr/>
        </p:nvPicPr>
        <p:blipFill rotWithShape="1">
          <a:blip r:embed="rId4">
            <a:extLst>
              <a:ext uri="{28A0092B-C50C-407E-A947-70E740481C1C}">
                <a14:useLocalDpi xmlns:a14="http://schemas.microsoft.com/office/drawing/2010/main" val="0"/>
              </a:ext>
            </a:extLst>
          </a:blip>
          <a:srcRect b="83352"/>
          <a:stretch/>
        </p:blipFill>
        <p:spPr bwMode="auto">
          <a:xfrm>
            <a:off x="1115616" y="2780928"/>
            <a:ext cx="7227882" cy="936104"/>
          </a:xfrm>
          <a:prstGeom prst="rect">
            <a:avLst/>
          </a:prstGeom>
          <a:noFill/>
          <a:ln w="9525">
            <a:noFill/>
            <a:miter lim="800000"/>
            <a:headEnd/>
            <a:tailEnd/>
          </a:ln>
        </p:spPr>
      </p:pic>
    </p:spTree>
    <p:extLst>
      <p:ext uri="{BB962C8B-B14F-4D97-AF65-F5344CB8AC3E}">
        <p14:creationId xmlns:p14="http://schemas.microsoft.com/office/powerpoint/2010/main" val="347177675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CA0BFF-E0C8-9F4C-B075-6D6AC018DD09}"/>
              </a:ext>
            </a:extLst>
          </p:cNvPr>
          <p:cNvPicPr>
            <a:picLocks noChangeAspect="1"/>
          </p:cNvPicPr>
          <p:nvPr/>
        </p:nvPicPr>
        <p:blipFill>
          <a:blip r:embed="rId3"/>
          <a:stretch>
            <a:fillRect/>
          </a:stretch>
        </p:blipFill>
        <p:spPr>
          <a:xfrm>
            <a:off x="2219818" y="4293096"/>
            <a:ext cx="4704364" cy="2473152"/>
          </a:xfrm>
          <a:prstGeom prst="rect">
            <a:avLst/>
          </a:prstGeom>
        </p:spPr>
      </p:pic>
      <p:sp>
        <p:nvSpPr>
          <p:cNvPr id="2" name="标题 1"/>
          <p:cNvSpPr>
            <a:spLocks noGrp="1"/>
          </p:cNvSpPr>
          <p:nvPr>
            <p:ph type="title"/>
          </p:nvPr>
        </p:nvSpPr>
        <p:spPr/>
        <p:txBody>
          <a:bodyPr/>
          <a:lstStyle/>
          <a:p>
            <a:r>
              <a:rPr lang="en-US"/>
              <a:t>Challenges in Read Mapping</a:t>
            </a:r>
          </a:p>
        </p:txBody>
      </p:sp>
      <p:sp>
        <p:nvSpPr>
          <p:cNvPr id="5" name="Content Placeholder 4"/>
          <p:cNvSpPr>
            <a:spLocks noGrp="1"/>
          </p:cNvSpPr>
          <p:nvPr>
            <p:ph idx="1"/>
          </p:nvPr>
        </p:nvSpPr>
        <p:spPr>
          <a:xfrm>
            <a:off x="228600" y="908720"/>
            <a:ext cx="8610600" cy="5101208"/>
          </a:xfrm>
        </p:spPr>
        <p:txBody>
          <a:bodyPr/>
          <a:lstStyle/>
          <a:p>
            <a:r>
              <a:rPr lang="en-US"/>
              <a:t>Need to find many </a:t>
            </a:r>
            <a:r>
              <a:rPr lang="en-US">
                <a:solidFill>
                  <a:srgbClr val="0000FF"/>
                </a:solidFill>
              </a:rPr>
              <a:t>mappings</a:t>
            </a:r>
            <a:r>
              <a:rPr lang="en-US"/>
              <a:t> of </a:t>
            </a:r>
            <a:r>
              <a:rPr lang="en-US">
                <a:solidFill>
                  <a:srgbClr val="FF0000"/>
                </a:solidFill>
              </a:rPr>
              <a:t>each read</a:t>
            </a:r>
          </a:p>
          <a:p>
            <a:endParaRPr lang="en-US"/>
          </a:p>
          <a:p>
            <a:r>
              <a:rPr lang="en-US"/>
              <a:t>Need to </a:t>
            </a:r>
            <a:r>
              <a:rPr lang="en-US">
                <a:solidFill>
                  <a:srgbClr val="0000FF"/>
                </a:solidFill>
              </a:rPr>
              <a:t>tolerate</a:t>
            </a:r>
            <a:r>
              <a:rPr lang="en-US"/>
              <a:t> </a:t>
            </a:r>
            <a:r>
              <a:rPr lang="en-US">
                <a:solidFill>
                  <a:srgbClr val="FF0000"/>
                </a:solidFill>
              </a:rPr>
              <a:t>variances/sequencing errors</a:t>
            </a:r>
            <a:r>
              <a:rPr lang="en-US"/>
              <a:t> in each read</a:t>
            </a:r>
          </a:p>
          <a:p>
            <a:endParaRPr lang="en-US"/>
          </a:p>
          <a:p>
            <a:r>
              <a:rPr lang="en-US"/>
              <a:t>Need to </a:t>
            </a:r>
            <a:r>
              <a:rPr lang="en-US">
                <a:solidFill>
                  <a:srgbClr val="0000FF"/>
                </a:solidFill>
              </a:rPr>
              <a:t>map</a:t>
            </a:r>
            <a:r>
              <a:rPr lang="en-US"/>
              <a:t> each read </a:t>
            </a:r>
            <a:r>
              <a:rPr lang="en-US">
                <a:solidFill>
                  <a:srgbClr val="FF0000"/>
                </a:solidFill>
              </a:rPr>
              <a:t>very fast </a:t>
            </a:r>
            <a:r>
              <a:rPr lang="en-US"/>
              <a:t>(i.e., performance is important, life critical in some cases)</a:t>
            </a:r>
          </a:p>
          <a:p>
            <a:endParaRPr lang="en-US"/>
          </a:p>
          <a:p>
            <a:r>
              <a:rPr lang="en-US"/>
              <a:t>Need to </a:t>
            </a:r>
            <a:r>
              <a:rPr lang="en-US">
                <a:solidFill>
                  <a:srgbClr val="0000FF"/>
                </a:solidFill>
              </a:rPr>
              <a:t>map</a:t>
            </a:r>
            <a:r>
              <a:rPr lang="en-US"/>
              <a:t> reads to both </a:t>
            </a:r>
            <a:r>
              <a:rPr lang="en-US">
                <a:solidFill>
                  <a:srgbClr val="FF0000"/>
                </a:solidFill>
              </a:rPr>
              <a:t>forward and reverse strands</a:t>
            </a:r>
          </a:p>
          <a:p>
            <a:endParaRPr lang="en-US"/>
          </a:p>
        </p:txBody>
      </p:sp>
      <p:sp>
        <p:nvSpPr>
          <p:cNvPr id="4" name="灯片编号占位符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Rectangle 7">
            <a:extLst>
              <a:ext uri="{FF2B5EF4-FFF2-40B4-BE49-F238E27FC236}">
                <a16:creationId xmlns:a16="http://schemas.microsoft.com/office/drawing/2014/main" id="{A97FD0F5-4400-2D49-B17D-7968DEA5ED51}"/>
              </a:ext>
            </a:extLst>
          </p:cNvPr>
          <p:cNvSpPr/>
          <p:nvPr/>
        </p:nvSpPr>
        <p:spPr>
          <a:xfrm>
            <a:off x="3085941" y="6455289"/>
            <a:ext cx="3458942" cy="219680"/>
          </a:xfrm>
          <a:prstGeom prst="rect">
            <a:avLst/>
          </a:prstGeom>
        </p:spPr>
        <p:txBody>
          <a:bodyPr wrap="square">
            <a:spAutoFit/>
          </a:bodyPr>
          <a:lstStyle/>
          <a:p>
            <a:r>
              <a:rPr lang="en-US" sz="800"/>
              <a:t>https://</a:t>
            </a:r>
            <a:r>
              <a:rPr lang="en-US" sz="800" err="1"/>
              <a:t>www.bioinformaticsalgorithms.org</a:t>
            </a:r>
            <a:r>
              <a:rPr lang="en-US" sz="800"/>
              <a:t>/bioinformatics-chapter-1</a:t>
            </a:r>
          </a:p>
        </p:txBody>
      </p:sp>
    </p:spTree>
    <p:extLst>
      <p:ext uri="{BB962C8B-B14F-4D97-AF65-F5344CB8AC3E}">
        <p14:creationId xmlns:p14="http://schemas.microsoft.com/office/powerpoint/2010/main" val="29587516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17"/>
          <p:cNvSpPr txBox="1"/>
          <p:nvPr/>
        </p:nvSpPr>
        <p:spPr>
          <a:xfrm>
            <a:off x="36590" y="4174927"/>
            <a:ext cx="1367058" cy="16413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Sequencing Technology:</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Illumina</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ONT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PacBio (HiFi)</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Species: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E. Coli</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Human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Yeast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Zebra Fish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Mice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Fruit Fly</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35" name="Google Shape;235;p17"/>
          <p:cNvSpPr txBox="1"/>
          <p:nvPr/>
        </p:nvSpPr>
        <p:spPr>
          <a:xfrm>
            <a:off x="3106986" y="4149080"/>
            <a:ext cx="1017900" cy="110790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Read Corrector: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HALC</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LSC</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Hercules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LoRDEC</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LoRMA</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Proovread</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ColorMap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37" name="Google Shape;237;p17"/>
          <p:cNvSpPr/>
          <p:nvPr/>
        </p:nvSpPr>
        <p:spPr>
          <a:xfrm>
            <a:off x="1520784" y="2327658"/>
            <a:ext cx="1107000" cy="664200"/>
          </a:xfrm>
          <a:prstGeom prst="roundRect">
            <a:avLst>
              <a:gd name="adj" fmla="val 10000"/>
            </a:avLst>
          </a:prstGeom>
          <a:solidFill>
            <a:schemeClr val="accent4"/>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bg1"/>
                </a:solidFill>
                <a:latin typeface="Calibri" panose="020F0502020204030204" pitchFamily="34" charset="0"/>
                <a:cs typeface="Calibri" panose="020F0502020204030204" pitchFamily="34" charset="0"/>
              </a:rPr>
              <a:t>Reference Genomes</a:t>
            </a:r>
          </a:p>
        </p:txBody>
      </p:sp>
      <p:sp>
        <p:nvSpPr>
          <p:cNvPr id="239" name="Google Shape;239;p17"/>
          <p:cNvSpPr/>
          <p:nvPr/>
        </p:nvSpPr>
        <p:spPr>
          <a:xfrm>
            <a:off x="1585068" y="1291704"/>
            <a:ext cx="1228009" cy="96345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Species: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E. Coli</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Human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Yeast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Zebra Fish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Mice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Fruit Fly</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1" name="Google Shape;241;p17"/>
          <p:cNvSpPr/>
          <p:nvPr/>
        </p:nvSpPr>
        <p:spPr>
          <a:xfrm rot="2040092">
            <a:off x="4209494" y="2799069"/>
            <a:ext cx="343093" cy="19887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43" name="Google Shape;243;p17"/>
          <p:cNvSpPr txBox="1"/>
          <p:nvPr/>
        </p:nvSpPr>
        <p:spPr>
          <a:xfrm>
            <a:off x="4594913" y="3603275"/>
            <a:ext cx="1056112" cy="7431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Read Mapper: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BWA-MEM2</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Minimap2</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NGM-LR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Bowtie2</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4" name="Google Shape;244;p17"/>
          <p:cNvSpPr txBox="1"/>
          <p:nvPr/>
        </p:nvSpPr>
        <p:spPr>
          <a:xfrm>
            <a:off x="6105309" y="2585063"/>
            <a:ext cx="1923075" cy="107257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De novo Assembler (Long Reads):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Canu</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Miniasm</a:t>
            </a:r>
            <a:r>
              <a:rPr lang="en-US" sz="900" dirty="0">
                <a:solidFill>
                  <a:schemeClr val="dk1"/>
                </a:solidFill>
                <a:latin typeface="Calibri" panose="020F0502020204030204" pitchFamily="34" charset="0"/>
                <a:ea typeface="Calibri"/>
                <a:cs typeface="Calibri" panose="020F0502020204030204" pitchFamily="34" charset="0"/>
                <a:sym typeface="Calibri"/>
              </a:rPr>
              <a:t> (uses Minimap2)</a:t>
            </a:r>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De novo Assembler (Short Reads):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ABySS</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SPAdes</a:t>
            </a:r>
            <a:r>
              <a:rPr lang="en-US" sz="900" dirty="0">
                <a:solidFill>
                  <a:schemeClr val="dk1"/>
                </a:solidFill>
                <a:latin typeface="Calibri" panose="020F0502020204030204" pitchFamily="34" charset="0"/>
                <a:ea typeface="Calibri"/>
                <a:cs typeface="Calibri" panose="020F0502020204030204" pitchFamily="34" charset="0"/>
                <a:sym typeface="Calibri"/>
              </a:rPr>
              <a:t> (small genomes)</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5" name="Google Shape;245;p17"/>
          <p:cNvSpPr txBox="1"/>
          <p:nvPr/>
        </p:nvSpPr>
        <p:spPr>
          <a:xfrm>
            <a:off x="7812360" y="4187699"/>
            <a:ext cx="1385325" cy="1257525"/>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Assembly Polisher:</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Apollo</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Racon</a:t>
            </a:r>
            <a:endParaRPr sz="900" dirty="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Pilon</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Quiver (PB reads)</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Arrow (PB reads, Not published yet)</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NanoPolish</a:t>
            </a:r>
            <a:r>
              <a:rPr lang="en-US" sz="900" dirty="0">
                <a:solidFill>
                  <a:schemeClr val="dk1"/>
                </a:solidFill>
                <a:latin typeface="Calibri" panose="020F0502020204030204" pitchFamily="34" charset="0"/>
                <a:ea typeface="Calibri"/>
                <a:cs typeface="Calibri" panose="020F0502020204030204" pitchFamily="34" charset="0"/>
                <a:sym typeface="Calibri"/>
              </a:rPr>
              <a:t> (ONP reads)</a:t>
            </a:r>
            <a:endParaRPr sz="900" dirty="0">
              <a:latin typeface="Calibri" panose="020F0502020204030204" pitchFamily="34" charset="0"/>
              <a:cs typeface="Calibri" panose="020F0502020204030204" pitchFamily="34" charset="0"/>
            </a:endParaRPr>
          </a:p>
        </p:txBody>
      </p:sp>
      <p:sp>
        <p:nvSpPr>
          <p:cNvPr id="246" name="Google Shape;246;p17"/>
          <p:cNvSpPr txBox="1"/>
          <p:nvPr/>
        </p:nvSpPr>
        <p:spPr>
          <a:xfrm>
            <a:off x="6061425" y="5189494"/>
            <a:ext cx="1130850" cy="769950"/>
          </a:xfrm>
          <a:prstGeom prst="rect">
            <a:avLst/>
          </a:prstGeom>
          <a:noFill/>
          <a:ln>
            <a:noFill/>
          </a:ln>
        </p:spPr>
        <p:txBody>
          <a:bodyPr spcFirstLastPara="1" wrap="square" lIns="68569" tIns="34275" rIns="68569" bIns="34275" anchor="t" anchorCtr="0">
            <a:noAutofit/>
          </a:bodyPr>
          <a:lstStyle/>
          <a:p>
            <a:r>
              <a:rPr lang="en-US" sz="900">
                <a:solidFill>
                  <a:schemeClr val="dk1"/>
                </a:solidFill>
                <a:latin typeface="Calibri" panose="020F0502020204030204" pitchFamily="34" charset="0"/>
                <a:ea typeface="Calibri"/>
                <a:cs typeface="Calibri" panose="020F0502020204030204" pitchFamily="34" charset="0"/>
                <a:sym typeface="Calibri"/>
              </a:rPr>
              <a:t>Variant Caller:</a:t>
            </a:r>
            <a:endParaRPr sz="90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LuMPY</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VariationHunter</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GATK</a:t>
            </a:r>
            <a:endParaRPr sz="90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TaRDiS</a:t>
            </a:r>
            <a:endParaRPr sz="900">
              <a:solidFill>
                <a:schemeClr val="dk1"/>
              </a:solidFill>
              <a:latin typeface="Calibri" panose="020F0502020204030204" pitchFamily="34" charset="0"/>
              <a:ea typeface="Calibri"/>
              <a:cs typeface="Calibri" panose="020F0502020204030204" pitchFamily="34" charset="0"/>
              <a:sym typeface="Calibri"/>
            </a:endParaRPr>
          </a:p>
          <a:p>
            <a:pPr marL="342900"/>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28588">
              <a:buClr>
                <a:schemeClr val="dk1"/>
              </a:buClr>
              <a:buSzPts val="1800"/>
            </a:pPr>
            <a:endParaRPr sz="900">
              <a:solidFill>
                <a:schemeClr val="dk1"/>
              </a:solidFill>
              <a:latin typeface="Calibri" panose="020F0502020204030204" pitchFamily="34" charset="0"/>
              <a:ea typeface="Calibri"/>
              <a:cs typeface="Calibri" panose="020F0502020204030204" pitchFamily="34" charset="0"/>
              <a:sym typeface="Calibri"/>
            </a:endParaRPr>
          </a:p>
        </p:txBody>
      </p:sp>
      <p:sp>
        <p:nvSpPr>
          <p:cNvPr id="247" name="Google Shape;247;p17"/>
          <p:cNvSpPr/>
          <p:nvPr/>
        </p:nvSpPr>
        <p:spPr>
          <a:xfrm>
            <a:off x="1532860" y="4161177"/>
            <a:ext cx="1440160" cy="1107900"/>
          </a:xfrm>
          <a:prstGeom prst="rect">
            <a:avLst/>
          </a:prstGeom>
          <a:noFill/>
          <a:ln>
            <a:noFill/>
          </a:ln>
        </p:spPr>
        <p:txBody>
          <a:bodyPr spcFirstLastPara="1" wrap="square" lIns="68569" tIns="34275" rIns="68569" bIns="34275" anchor="t" anchorCtr="0">
            <a:noAutofit/>
          </a:bodyPr>
          <a:lstStyle/>
          <a:p>
            <a:r>
              <a:rPr lang="en-US" sz="900" dirty="0">
                <a:solidFill>
                  <a:schemeClr val="dk1"/>
                </a:solidFill>
                <a:latin typeface="Calibri" panose="020F0502020204030204" pitchFamily="34" charset="0"/>
                <a:ea typeface="Calibri"/>
                <a:cs typeface="Calibri" panose="020F0502020204030204" pitchFamily="34" charset="0"/>
                <a:sym typeface="Calibri"/>
              </a:rPr>
              <a:t>Coverage:</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Low  2x - 30x</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Moderate 30x - 100x</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High &gt;250x</a:t>
            </a:r>
            <a:endParaRPr sz="900" dirty="0">
              <a:latin typeface="Calibri" panose="020F0502020204030204" pitchFamily="34" charset="0"/>
              <a:cs typeface="Calibri" panose="020F0502020204030204" pitchFamily="34" charset="0"/>
            </a:endParaRPr>
          </a:p>
          <a:p>
            <a:endParaRPr sz="900" dirty="0">
              <a:solidFill>
                <a:schemeClr val="dk1"/>
              </a:solidFill>
              <a:latin typeface="Calibri" panose="020F0502020204030204" pitchFamily="34" charset="0"/>
              <a:ea typeface="Calibri"/>
              <a:cs typeface="Calibri" panose="020F0502020204030204" pitchFamily="34" charset="0"/>
              <a:sym typeface="Calibri"/>
            </a:endParaRPr>
          </a:p>
          <a:p>
            <a:r>
              <a:rPr lang="en-US" sz="900" dirty="0">
                <a:solidFill>
                  <a:schemeClr val="dk1"/>
                </a:solidFill>
                <a:latin typeface="Calibri" panose="020F0502020204030204" pitchFamily="34" charset="0"/>
                <a:ea typeface="Calibri"/>
                <a:cs typeface="Calibri" panose="020F0502020204030204" pitchFamily="34" charset="0"/>
                <a:sym typeface="Calibri"/>
              </a:rPr>
              <a:t>Read Length:</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Short 100bp - 250bp</a:t>
            </a:r>
            <a:endParaRPr sz="900" dirty="0">
              <a:latin typeface="Calibri" panose="020F0502020204030204" pitchFamily="34" charset="0"/>
              <a:cs typeface="Calibri" panose="020F0502020204030204" pitchFamily="34" charset="0"/>
            </a:endParaRP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Long 200bp – 2Mbp (&gt;200bp)</a:t>
            </a:r>
          </a:p>
          <a:p>
            <a:pPr marL="214313" indent="-180975">
              <a:buClr>
                <a:schemeClr val="dk1"/>
              </a:buClr>
              <a:buSzPts val="1100"/>
              <a:buFont typeface="Arial"/>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HiFi  10K-20Kbp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49" name="Google Shape;249;p17"/>
          <p:cNvSpPr/>
          <p:nvPr/>
        </p:nvSpPr>
        <p:spPr>
          <a:xfrm>
            <a:off x="1520784" y="3456897"/>
            <a:ext cx="1107000" cy="664200"/>
          </a:xfrm>
          <a:prstGeom prst="roundRect">
            <a:avLst>
              <a:gd name="adj" fmla="val 10000"/>
            </a:avLst>
          </a:prstGeom>
          <a:solidFill>
            <a:schemeClr val="accent4"/>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lt1"/>
                </a:solidFill>
                <a:latin typeface="Calibri" panose="020F0502020204030204" pitchFamily="34" charset="0"/>
                <a:ea typeface="Calibri"/>
                <a:cs typeface="Calibri" panose="020F0502020204030204" pitchFamily="34" charset="0"/>
                <a:sym typeface="Calibri"/>
              </a:rPr>
              <a:t>Read Set</a:t>
            </a:r>
          </a:p>
        </p:txBody>
      </p:sp>
      <p:sp>
        <p:nvSpPr>
          <p:cNvPr id="252" name="Google Shape;252;p17"/>
          <p:cNvSpPr/>
          <p:nvPr/>
        </p:nvSpPr>
        <p:spPr>
          <a:xfrm rot="19559908">
            <a:off x="4170643" y="3495115"/>
            <a:ext cx="336438" cy="205845"/>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55" name="Google Shape;255;p17"/>
          <p:cNvSpPr/>
          <p:nvPr/>
        </p:nvSpPr>
        <p:spPr>
          <a:xfrm>
            <a:off x="3040101" y="3456897"/>
            <a:ext cx="1107000" cy="664200"/>
          </a:xfrm>
          <a:prstGeom prst="roundRect">
            <a:avLst>
              <a:gd name="adj" fmla="val 10000"/>
            </a:avLst>
          </a:prstGeom>
          <a:solidFill>
            <a:srgbClr val="A5F20C"/>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56" name="Google Shape;256;p17"/>
          <p:cNvSpPr/>
          <p:nvPr/>
        </p:nvSpPr>
        <p:spPr>
          <a:xfrm>
            <a:off x="3052408" y="3476353"/>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a:solidFill>
                  <a:schemeClr val="dk1"/>
                </a:solidFill>
                <a:latin typeface="Calibri" panose="020F0502020204030204" pitchFamily="34" charset="0"/>
                <a:ea typeface="Calibri"/>
                <a:cs typeface="Calibri" panose="020F0502020204030204" pitchFamily="34" charset="0"/>
                <a:sym typeface="Calibri"/>
              </a:rPr>
              <a:t>Read Correction</a:t>
            </a:r>
            <a:endParaRPr sz="165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58" name="Google Shape;258;p17"/>
          <p:cNvSpPr/>
          <p:nvPr/>
        </p:nvSpPr>
        <p:spPr>
          <a:xfrm>
            <a:off x="2699824" y="3694823"/>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1" name="Google Shape;261;p17"/>
          <p:cNvSpPr/>
          <p:nvPr/>
        </p:nvSpPr>
        <p:spPr>
          <a:xfrm>
            <a:off x="4563269" y="2924944"/>
            <a:ext cx="1107000" cy="664200"/>
          </a:xfrm>
          <a:prstGeom prst="roundRect">
            <a:avLst>
              <a:gd name="adj" fmla="val 10000"/>
            </a:avLst>
          </a:prstGeom>
          <a:solidFill>
            <a:srgbClr val="741B47"/>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solidFill>
                  <a:schemeClr val="bg1"/>
                </a:solidFill>
                <a:latin typeface="Calibri" panose="020F0502020204030204" pitchFamily="34" charset="0"/>
                <a:cs typeface="Calibri" panose="020F0502020204030204" pitchFamily="34" charset="0"/>
              </a:rPr>
              <a:t>Mapping</a:t>
            </a:r>
            <a:endParaRPr sz="1000" dirty="0">
              <a:solidFill>
                <a:schemeClr val="bg1"/>
              </a:solidFill>
              <a:latin typeface="Calibri" panose="020F0502020204030204" pitchFamily="34" charset="0"/>
              <a:cs typeface="Calibri" panose="020F0502020204030204" pitchFamily="34" charset="0"/>
            </a:endParaRPr>
          </a:p>
        </p:txBody>
      </p:sp>
      <p:sp>
        <p:nvSpPr>
          <p:cNvPr id="264" name="Google Shape;264;p17"/>
          <p:cNvSpPr/>
          <p:nvPr/>
        </p:nvSpPr>
        <p:spPr>
          <a:xfrm rot="1150670">
            <a:off x="5741675" y="3471418"/>
            <a:ext cx="361086" cy="246398"/>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7" name="Google Shape;267;p17"/>
          <p:cNvSpPr/>
          <p:nvPr/>
        </p:nvSpPr>
        <p:spPr>
          <a:xfrm>
            <a:off x="6284675" y="3486288"/>
            <a:ext cx="1107000" cy="664200"/>
          </a:xfrm>
          <a:prstGeom prst="roundRect">
            <a:avLst>
              <a:gd name="adj" fmla="val 10000"/>
            </a:avLst>
          </a:prstGeom>
          <a:solidFill>
            <a:srgbClr val="27DB7E"/>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68" name="Google Shape;268;p17"/>
          <p:cNvSpPr/>
          <p:nvPr/>
        </p:nvSpPr>
        <p:spPr>
          <a:xfrm>
            <a:off x="6304131" y="3505744"/>
            <a:ext cx="1068300" cy="625275"/>
          </a:xfrm>
          <a:prstGeom prst="rect">
            <a:avLst/>
          </a:prstGeom>
          <a:noFill/>
          <a:ln>
            <a:noFill/>
          </a:ln>
        </p:spPr>
        <p:txBody>
          <a:bodyPr spcFirstLastPara="1" wrap="square" lIns="62850" tIns="62850" rIns="62850" bIns="62850" anchor="ctr" anchorCtr="0">
            <a:noAutofit/>
          </a:bodyPr>
          <a:lstStyle/>
          <a:p>
            <a:pPr algn="ctr">
              <a:lnSpc>
                <a:spcPct val="90000"/>
              </a:lnSpc>
            </a:pPr>
            <a:r>
              <a:rPr lang="en-US" sz="1650" dirty="0">
                <a:latin typeface="Calibri" panose="020F0502020204030204" pitchFamily="34" charset="0"/>
                <a:ea typeface="Calibri"/>
                <a:cs typeface="Calibri" panose="020F0502020204030204" pitchFamily="34" charset="0"/>
                <a:sym typeface="Calibri"/>
              </a:rPr>
              <a:t>Assembly</a:t>
            </a:r>
            <a:endParaRPr sz="1650" dirty="0">
              <a:latin typeface="Calibri" panose="020F0502020204030204" pitchFamily="34" charset="0"/>
              <a:ea typeface="Calibri"/>
              <a:cs typeface="Calibri" panose="020F0502020204030204" pitchFamily="34" charset="0"/>
              <a:sym typeface="Calibri"/>
            </a:endParaRPr>
          </a:p>
        </p:txBody>
      </p:sp>
      <p:sp>
        <p:nvSpPr>
          <p:cNvPr id="270" name="Google Shape;270;p17"/>
          <p:cNvSpPr/>
          <p:nvPr/>
        </p:nvSpPr>
        <p:spPr>
          <a:xfrm>
            <a:off x="7486318" y="3681140"/>
            <a:ext cx="326042" cy="245002"/>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3" name="Google Shape;273;p17"/>
          <p:cNvSpPr/>
          <p:nvPr/>
        </p:nvSpPr>
        <p:spPr>
          <a:xfrm>
            <a:off x="7834631" y="3486288"/>
            <a:ext cx="1107000" cy="664200"/>
          </a:xfrm>
          <a:prstGeom prst="roundRect">
            <a:avLst>
              <a:gd name="adj" fmla="val 10000"/>
            </a:avLst>
          </a:prstGeom>
          <a:solidFill>
            <a:srgbClr val="35C5CF"/>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4" name="Google Shape;274;p17"/>
          <p:cNvSpPr/>
          <p:nvPr/>
        </p:nvSpPr>
        <p:spPr>
          <a:xfrm>
            <a:off x="7854087" y="3505744"/>
            <a:ext cx="1068300" cy="625275"/>
          </a:xfrm>
          <a:prstGeom prst="rect">
            <a:avLst/>
          </a:prstGeom>
          <a:noFill/>
          <a:ln>
            <a:noFill/>
          </a:ln>
        </p:spPr>
        <p:txBody>
          <a:bodyPr spcFirstLastPara="1" wrap="square" lIns="62850" tIns="62850" rIns="62850" bIns="62850" anchor="ctr" anchorCtr="0">
            <a:noAutofit/>
          </a:bodyPr>
          <a:lstStyle/>
          <a:p>
            <a:pPr algn="ctr">
              <a:lnSpc>
                <a:spcPct val="90000"/>
              </a:lnSpc>
            </a:pPr>
            <a:r>
              <a:rPr lang="en-US" sz="1650" dirty="0">
                <a:latin typeface="Calibri" panose="020F0502020204030204" pitchFamily="34" charset="0"/>
                <a:ea typeface="Calibri"/>
                <a:cs typeface="Calibri" panose="020F0502020204030204" pitchFamily="34" charset="0"/>
                <a:sym typeface="Calibri"/>
              </a:rPr>
              <a:t>Polishing</a:t>
            </a:r>
            <a:endParaRPr sz="1650" dirty="0">
              <a:latin typeface="Calibri" panose="020F0502020204030204" pitchFamily="34" charset="0"/>
              <a:ea typeface="Calibri"/>
              <a:cs typeface="Calibri" panose="020F0502020204030204" pitchFamily="34" charset="0"/>
              <a:sym typeface="Calibri"/>
            </a:endParaRPr>
          </a:p>
        </p:txBody>
      </p:sp>
      <p:sp>
        <p:nvSpPr>
          <p:cNvPr id="276" name="Google Shape;276;p17"/>
          <p:cNvSpPr/>
          <p:nvPr/>
        </p:nvSpPr>
        <p:spPr>
          <a:xfrm>
            <a:off x="6284686" y="4495751"/>
            <a:ext cx="1107000" cy="664200"/>
          </a:xfrm>
          <a:prstGeom prst="roundRect">
            <a:avLst>
              <a:gd name="adj" fmla="val 10000"/>
            </a:avLst>
          </a:prstGeom>
          <a:solidFill>
            <a:srgbClr val="4371C3"/>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77" name="Google Shape;277;p17"/>
          <p:cNvSpPr/>
          <p:nvPr/>
        </p:nvSpPr>
        <p:spPr>
          <a:xfrm>
            <a:off x="6304142" y="4515207"/>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a:solidFill>
                  <a:schemeClr val="bg1"/>
                </a:solidFill>
                <a:latin typeface="Calibri" panose="020F0502020204030204" pitchFamily="34" charset="0"/>
                <a:ea typeface="Calibri"/>
                <a:cs typeface="Calibri" panose="020F0502020204030204" pitchFamily="34" charset="0"/>
                <a:sym typeface="Calibri"/>
              </a:rPr>
              <a:t>Variant Calling</a:t>
            </a:r>
            <a:endParaRPr sz="1650" dirty="0">
              <a:solidFill>
                <a:schemeClr val="bg1"/>
              </a:solidFill>
              <a:latin typeface="Calibri" panose="020F0502020204030204" pitchFamily="34" charset="0"/>
              <a:ea typeface="Calibri"/>
              <a:cs typeface="Calibri" panose="020F0502020204030204" pitchFamily="34" charset="0"/>
              <a:sym typeface="Calibri"/>
            </a:endParaRPr>
          </a:p>
        </p:txBody>
      </p:sp>
      <p:sp>
        <p:nvSpPr>
          <p:cNvPr id="279" name="Google Shape;279;p17"/>
          <p:cNvSpPr txBox="1"/>
          <p:nvPr/>
        </p:nvSpPr>
        <p:spPr>
          <a:xfrm>
            <a:off x="3129883" y="3983159"/>
            <a:ext cx="906075" cy="121275"/>
          </a:xfrm>
          <a:prstGeom prst="rect">
            <a:avLst/>
          </a:prstGeom>
          <a:noFill/>
          <a:ln>
            <a:noFill/>
          </a:ln>
        </p:spPr>
        <p:txBody>
          <a:bodyPr spcFirstLastPara="1" wrap="square" lIns="0" tIns="0" rIns="0" bIns="0" anchor="t" anchorCtr="0">
            <a:noAutofit/>
          </a:bodyPr>
          <a:lstStyle/>
          <a:p>
            <a:pPr algn="ctr"/>
            <a:r>
              <a:rPr lang="en-US" sz="750" b="1">
                <a:solidFill>
                  <a:srgbClr val="FF0000"/>
                </a:solidFill>
                <a:latin typeface="Calibri" panose="020F0502020204030204" pitchFamily="34" charset="0"/>
                <a:cs typeface="Calibri" panose="020F0502020204030204" pitchFamily="34" charset="0"/>
              </a:rPr>
              <a:t>optional</a:t>
            </a:r>
            <a:endParaRPr sz="750" b="1">
              <a:solidFill>
                <a:srgbClr val="FF0000"/>
              </a:solidFill>
              <a:latin typeface="Calibri" panose="020F0502020204030204" pitchFamily="34" charset="0"/>
              <a:cs typeface="Calibri" panose="020F0502020204030204" pitchFamily="34" charset="0"/>
            </a:endParaRPr>
          </a:p>
        </p:txBody>
      </p:sp>
      <p:sp>
        <p:nvSpPr>
          <p:cNvPr id="280" name="Google Shape;280;p17"/>
          <p:cNvSpPr txBox="1"/>
          <p:nvPr/>
        </p:nvSpPr>
        <p:spPr>
          <a:xfrm>
            <a:off x="7935150" y="3975641"/>
            <a:ext cx="906075" cy="121275"/>
          </a:xfrm>
          <a:prstGeom prst="rect">
            <a:avLst/>
          </a:prstGeom>
          <a:noFill/>
          <a:ln>
            <a:noFill/>
          </a:ln>
        </p:spPr>
        <p:txBody>
          <a:bodyPr spcFirstLastPara="1" wrap="square" lIns="0" tIns="0" rIns="0" bIns="0" anchor="t" anchorCtr="0">
            <a:noAutofit/>
          </a:bodyPr>
          <a:lstStyle/>
          <a:p>
            <a:pPr algn="ctr"/>
            <a:r>
              <a:rPr lang="en-US" sz="750" b="1" dirty="0">
                <a:solidFill>
                  <a:srgbClr val="FF0000"/>
                </a:solidFill>
                <a:latin typeface="Calibri" panose="020F0502020204030204" pitchFamily="34" charset="0"/>
                <a:cs typeface="Calibri" panose="020F0502020204030204" pitchFamily="34" charset="0"/>
              </a:rPr>
              <a:t>optional</a:t>
            </a:r>
            <a:endParaRPr sz="750" b="1" dirty="0">
              <a:solidFill>
                <a:srgbClr val="FF0000"/>
              </a:solidFill>
              <a:latin typeface="Calibri" panose="020F0502020204030204" pitchFamily="34" charset="0"/>
              <a:cs typeface="Calibri" panose="020F0502020204030204" pitchFamily="34" charset="0"/>
            </a:endParaRPr>
          </a:p>
        </p:txBody>
      </p:sp>
      <p:sp>
        <p:nvSpPr>
          <p:cNvPr id="289" name="Google Shape;289;p17"/>
          <p:cNvSpPr/>
          <p:nvPr/>
        </p:nvSpPr>
        <p:spPr>
          <a:xfrm rot="1487493">
            <a:off x="5681270" y="4377597"/>
            <a:ext cx="390026" cy="22998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2" name="Google Shape;292;p17"/>
          <p:cNvSpPr/>
          <p:nvPr/>
        </p:nvSpPr>
        <p:spPr>
          <a:xfrm>
            <a:off x="35496" y="3456897"/>
            <a:ext cx="1107000" cy="664200"/>
          </a:xfrm>
          <a:prstGeom prst="roundRect">
            <a:avLst>
              <a:gd name="adj" fmla="val 10000"/>
            </a:avLst>
          </a:prstGeom>
          <a:solidFill>
            <a:srgbClr val="FF00FF"/>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3" name="Google Shape;293;p17"/>
          <p:cNvSpPr/>
          <p:nvPr/>
        </p:nvSpPr>
        <p:spPr>
          <a:xfrm>
            <a:off x="54952" y="3476353"/>
            <a:ext cx="1068300" cy="625275"/>
          </a:xfrm>
          <a:prstGeom prst="rect">
            <a:avLst/>
          </a:prstGeom>
          <a:noFill/>
          <a:ln>
            <a:noFill/>
          </a:ln>
          <a:effectLst/>
        </p:spPr>
        <p:txBody>
          <a:bodyPr spcFirstLastPara="1" wrap="square" lIns="62850" tIns="62850" rIns="62850" bIns="62850" anchor="ctr" anchorCtr="0">
            <a:noAutofit/>
          </a:bodyPr>
          <a:lstStyle/>
          <a:p>
            <a:pPr algn="ctr">
              <a:lnSpc>
                <a:spcPct val="90000"/>
              </a:lnSpc>
            </a:pPr>
            <a:r>
              <a:rPr lang="en-US" sz="1650" dirty="0" err="1">
                <a:solidFill>
                  <a:schemeClr val="lt1"/>
                </a:solidFill>
                <a:latin typeface="Calibri" panose="020F0502020204030204" pitchFamily="34" charset="0"/>
                <a:ea typeface="Calibri"/>
                <a:cs typeface="Calibri" panose="020F0502020204030204" pitchFamily="34" charset="0"/>
                <a:sym typeface="Calibri"/>
              </a:rPr>
              <a:t>Basecalling</a:t>
            </a:r>
            <a:endParaRPr sz="1650" dirty="0">
              <a:solidFill>
                <a:schemeClr val="lt1"/>
              </a:solidFill>
              <a:latin typeface="Calibri" panose="020F0502020204030204" pitchFamily="34" charset="0"/>
              <a:ea typeface="Calibri"/>
              <a:cs typeface="Calibri" panose="020F0502020204030204" pitchFamily="34" charset="0"/>
              <a:sym typeface="Calibri"/>
            </a:endParaRPr>
          </a:p>
        </p:txBody>
      </p:sp>
      <p:sp>
        <p:nvSpPr>
          <p:cNvPr id="295" name="Google Shape;295;p17"/>
          <p:cNvSpPr/>
          <p:nvPr/>
        </p:nvSpPr>
        <p:spPr>
          <a:xfrm>
            <a:off x="1185463" y="3694823"/>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297" name="Google Shape;297;p17"/>
          <p:cNvSpPr txBox="1"/>
          <p:nvPr/>
        </p:nvSpPr>
        <p:spPr>
          <a:xfrm>
            <a:off x="7017620" y="5216250"/>
            <a:ext cx="1204425" cy="743175"/>
          </a:xfrm>
          <a:prstGeom prst="rect">
            <a:avLst/>
          </a:prstGeom>
          <a:noFill/>
          <a:ln>
            <a:noFill/>
          </a:ln>
        </p:spPr>
        <p:txBody>
          <a:bodyPr spcFirstLastPara="1" wrap="square" lIns="68569" tIns="34275" rIns="68569" bIns="34275" anchor="t" anchorCtr="0">
            <a:noAutofit/>
          </a:bodyPr>
          <a:lstStyle/>
          <a:p>
            <a:pPr marL="214313" indent="-180975">
              <a:buClr>
                <a:schemeClr val="dk1"/>
              </a:buClr>
              <a:buSzPts val="1100"/>
              <a:buFont typeface="Arial"/>
              <a:buChar char="•"/>
            </a:pPr>
            <a:r>
              <a:rPr lang="en-US" sz="900">
                <a:solidFill>
                  <a:schemeClr val="dk1"/>
                </a:solidFill>
                <a:latin typeface="Calibri" panose="020F0502020204030204" pitchFamily="34" charset="0"/>
                <a:ea typeface="Calibri"/>
                <a:cs typeface="Calibri" panose="020F0502020204030204" pitchFamily="34" charset="0"/>
                <a:sym typeface="Calibri"/>
              </a:rPr>
              <a:t>Freebayes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DELLY</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Platypus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SAMtools</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80975">
              <a:buClr>
                <a:schemeClr val="dk1"/>
              </a:buClr>
              <a:buSzPts val="1100"/>
              <a:buFont typeface="Calibri"/>
              <a:buChar char="•"/>
            </a:pPr>
            <a:r>
              <a:rPr lang="en-US" sz="900">
                <a:solidFill>
                  <a:schemeClr val="dk1"/>
                </a:solidFill>
                <a:latin typeface="Calibri" panose="020F0502020204030204" pitchFamily="34" charset="0"/>
                <a:ea typeface="Calibri"/>
                <a:cs typeface="Calibri" panose="020F0502020204030204" pitchFamily="34" charset="0"/>
                <a:sym typeface="Calibri"/>
              </a:rPr>
              <a:t>Genome STRiP</a:t>
            </a:r>
            <a:endParaRPr sz="900">
              <a:solidFill>
                <a:schemeClr val="dk1"/>
              </a:solidFill>
              <a:latin typeface="Calibri" panose="020F0502020204030204" pitchFamily="34" charset="0"/>
              <a:ea typeface="Calibri"/>
              <a:cs typeface="Calibri" panose="020F0502020204030204" pitchFamily="34" charset="0"/>
              <a:sym typeface="Calibri"/>
            </a:endParaRPr>
          </a:p>
          <a:p>
            <a:pPr marL="214313" indent="-128588">
              <a:buClr>
                <a:schemeClr val="dk1"/>
              </a:buClr>
              <a:buSzPts val="1800"/>
            </a:pPr>
            <a:endParaRPr sz="900">
              <a:solidFill>
                <a:schemeClr val="dk1"/>
              </a:solidFill>
              <a:latin typeface="Calibri" panose="020F0502020204030204" pitchFamily="34" charset="0"/>
              <a:ea typeface="Calibri"/>
              <a:cs typeface="Calibri" panose="020F0502020204030204" pitchFamily="34" charset="0"/>
              <a:sym typeface="Calibri"/>
            </a:endParaRPr>
          </a:p>
        </p:txBody>
      </p:sp>
      <p:sp>
        <p:nvSpPr>
          <p:cNvPr id="299" name="Google Shape;299;p17"/>
          <p:cNvSpPr/>
          <p:nvPr/>
        </p:nvSpPr>
        <p:spPr>
          <a:xfrm>
            <a:off x="6284688" y="1772816"/>
            <a:ext cx="1107000" cy="664200"/>
          </a:xfrm>
          <a:prstGeom prst="roundRect">
            <a:avLst>
              <a:gd name="adj" fmla="val 10000"/>
            </a:avLst>
          </a:prstGeom>
          <a:solidFill>
            <a:srgbClr val="F98E88"/>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68569" tIns="68569" rIns="68569" bIns="68569" anchor="ctr" anchorCtr="0">
            <a:noAutofit/>
          </a:bodyPr>
          <a:lstStyle/>
          <a:p>
            <a:pPr algn="ctr"/>
            <a:r>
              <a:rPr lang="en-US" sz="1600" dirty="0">
                <a:latin typeface="Calibri" panose="020F0502020204030204" pitchFamily="34" charset="0"/>
                <a:ea typeface="Calibri"/>
                <a:cs typeface="Calibri" panose="020F0502020204030204" pitchFamily="34" charset="0"/>
                <a:sym typeface="Calibri"/>
              </a:rPr>
              <a:t>Taxonomy Profiling</a:t>
            </a:r>
          </a:p>
        </p:txBody>
      </p:sp>
      <p:sp>
        <p:nvSpPr>
          <p:cNvPr id="302" name="Google Shape;302;p17"/>
          <p:cNvSpPr/>
          <p:nvPr/>
        </p:nvSpPr>
        <p:spPr>
          <a:xfrm rot="20314450">
            <a:off x="5735379" y="2240405"/>
            <a:ext cx="361782" cy="264207"/>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
        <p:nvSpPr>
          <p:cNvPr id="304" name="Google Shape;304;p17"/>
          <p:cNvSpPr txBox="1"/>
          <p:nvPr/>
        </p:nvSpPr>
        <p:spPr>
          <a:xfrm>
            <a:off x="6341831" y="1280681"/>
            <a:ext cx="1017900" cy="464400"/>
          </a:xfrm>
          <a:prstGeom prst="rect">
            <a:avLst/>
          </a:prstGeom>
          <a:noFill/>
          <a:ln>
            <a:noFill/>
          </a:ln>
        </p:spPr>
        <p:txBody>
          <a:bodyPr spcFirstLastPara="1" wrap="square" lIns="68569" tIns="34275" rIns="68569" bIns="34275" anchor="t" anchorCtr="0">
            <a:noAutofit/>
          </a:bodyPr>
          <a:lstStyle/>
          <a:p>
            <a:pPr marL="204788" indent="-171450">
              <a:buClr>
                <a:schemeClr val="dk1"/>
              </a:buClr>
              <a:buSzPts val="1100"/>
              <a:buFont typeface="Arial" panose="020B0604020202020204" pitchFamily="34" charset="0"/>
              <a:buChar char="•"/>
            </a:pPr>
            <a:r>
              <a:rPr lang="en-US" sz="900" dirty="0">
                <a:solidFill>
                  <a:schemeClr val="dk1"/>
                </a:solidFill>
                <a:latin typeface="Calibri" panose="020F0502020204030204" pitchFamily="34" charset="0"/>
                <a:ea typeface="Calibri"/>
                <a:cs typeface="Calibri" panose="020F0502020204030204" pitchFamily="34" charset="0"/>
                <a:sym typeface="Calibri"/>
              </a:rPr>
              <a:t>Kraken2</a:t>
            </a:r>
          </a:p>
          <a:p>
            <a:pPr marL="204788" indent="-171450">
              <a:buClr>
                <a:schemeClr val="dk1"/>
              </a:buClr>
              <a:buSzPts val="1100"/>
              <a:buFont typeface="Arial" panose="020B0604020202020204" pitchFamily="34" charset="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Metalign</a:t>
            </a:r>
            <a:endParaRPr lang="en-US" sz="900" dirty="0">
              <a:solidFill>
                <a:schemeClr val="dk1"/>
              </a:solidFill>
              <a:latin typeface="Calibri" panose="020F0502020204030204" pitchFamily="34" charset="0"/>
              <a:ea typeface="Calibri"/>
              <a:cs typeface="Calibri" panose="020F0502020204030204" pitchFamily="34" charset="0"/>
              <a:sym typeface="Calibri"/>
            </a:endParaRPr>
          </a:p>
          <a:p>
            <a:pPr marL="204788" indent="-171450">
              <a:buClr>
                <a:schemeClr val="dk1"/>
              </a:buClr>
              <a:buSzPts val="1100"/>
              <a:buFont typeface="Arial" panose="020B0604020202020204" pitchFamily="34" charset="0"/>
              <a:buChar char="•"/>
            </a:pPr>
            <a:r>
              <a:rPr lang="en-US" sz="900" dirty="0" err="1">
                <a:solidFill>
                  <a:schemeClr val="dk1"/>
                </a:solidFill>
                <a:latin typeface="Calibri" panose="020F0502020204030204" pitchFamily="34" charset="0"/>
                <a:ea typeface="Calibri"/>
                <a:cs typeface="Calibri" panose="020F0502020204030204" pitchFamily="34" charset="0"/>
                <a:sym typeface="Calibri"/>
              </a:rPr>
              <a:t>MiCoP</a:t>
            </a:r>
            <a:endParaRPr sz="900"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2" name="Title 1">
            <a:extLst>
              <a:ext uri="{FF2B5EF4-FFF2-40B4-BE49-F238E27FC236}">
                <a16:creationId xmlns:a16="http://schemas.microsoft.com/office/drawing/2014/main" id="{5ACF6079-E400-CA40-9BAF-A242BCE8D5CD}"/>
              </a:ext>
            </a:extLst>
          </p:cNvPr>
          <p:cNvSpPr>
            <a:spLocks noGrp="1"/>
          </p:cNvSpPr>
          <p:nvPr>
            <p:ph type="title"/>
          </p:nvPr>
        </p:nvSpPr>
        <p:spPr/>
        <p:txBody>
          <a:bodyPr/>
          <a:lstStyle/>
          <a:p>
            <a:r>
              <a:rPr lang="en-US" dirty="0"/>
              <a:t>Several Genome Analysis Pipelines</a:t>
            </a:r>
            <a:br>
              <a:rPr lang="en-US" dirty="0"/>
            </a:br>
            <a:endParaRPr lang="en-US" dirty="0"/>
          </a:p>
        </p:txBody>
      </p:sp>
      <p:sp>
        <p:nvSpPr>
          <p:cNvPr id="76" name="Google Shape;249;p17">
            <a:extLst>
              <a:ext uri="{FF2B5EF4-FFF2-40B4-BE49-F238E27FC236}">
                <a16:creationId xmlns:a16="http://schemas.microsoft.com/office/drawing/2014/main" id="{7EC8EEB5-F5D0-DE45-B3E5-EBA3A9CD9A8C}"/>
              </a:ext>
            </a:extLst>
          </p:cNvPr>
          <p:cNvSpPr/>
          <p:nvPr/>
        </p:nvSpPr>
        <p:spPr>
          <a:xfrm>
            <a:off x="3040101" y="2327658"/>
            <a:ext cx="1107000" cy="664200"/>
          </a:xfrm>
          <a:prstGeom prst="roundRect">
            <a:avLst>
              <a:gd name="adj" fmla="val 10000"/>
            </a:avLst>
          </a:prstGeom>
          <a:solidFill>
            <a:srgbClr val="EED29A"/>
          </a:solidFill>
          <a:ln w="12700" cap="flat" cmpd="sng">
            <a:noFill/>
            <a:prstDash val="solid"/>
            <a:miter lim="800000"/>
            <a:headEnd type="none" w="sm" len="sm"/>
            <a:tailEnd type="none" w="sm" len="sm"/>
          </a:ln>
          <a:effectLst>
            <a:outerShdw blurRad="50800" dist="38100" dir="2700000" algn="tl" rotWithShape="0">
              <a:prstClr val="black">
                <a:alpha val="40000"/>
              </a:prstClr>
            </a:outerShdw>
          </a:effectLst>
        </p:spPr>
        <p:txBody>
          <a:bodyPr spcFirstLastPara="1" wrap="square" lIns="0" tIns="0" rIns="0" bIns="0" anchor="ctr" anchorCtr="0">
            <a:noAutofit/>
          </a:bodyPr>
          <a:lstStyle/>
          <a:p>
            <a:pPr algn="ctr"/>
            <a:r>
              <a:rPr lang="en-US" sz="1600" dirty="0">
                <a:latin typeface="Calibri" panose="020F0502020204030204" pitchFamily="34" charset="0"/>
                <a:cs typeface="Calibri" panose="020F0502020204030204" pitchFamily="34" charset="0"/>
              </a:rPr>
              <a:t>Sketching/</a:t>
            </a:r>
          </a:p>
          <a:p>
            <a:pPr algn="ctr"/>
            <a:r>
              <a:rPr lang="en-US" sz="1600" dirty="0">
                <a:latin typeface="Calibri" panose="020F0502020204030204" pitchFamily="34" charset="0"/>
                <a:cs typeface="Calibri" panose="020F0502020204030204" pitchFamily="34" charset="0"/>
              </a:rPr>
              <a:t>Indexing</a:t>
            </a:r>
            <a:endParaRPr sz="1600" dirty="0">
              <a:latin typeface="Calibri" panose="020F0502020204030204" pitchFamily="34" charset="0"/>
              <a:cs typeface="Calibri" panose="020F0502020204030204" pitchFamily="34" charset="0"/>
            </a:endParaRPr>
          </a:p>
        </p:txBody>
      </p:sp>
      <p:sp>
        <p:nvSpPr>
          <p:cNvPr id="78" name="Google Shape;295;p17">
            <a:extLst>
              <a:ext uri="{FF2B5EF4-FFF2-40B4-BE49-F238E27FC236}">
                <a16:creationId xmlns:a16="http://schemas.microsoft.com/office/drawing/2014/main" id="{6FA4764B-167A-9947-BE8C-274C6D7C7E5B}"/>
              </a:ext>
            </a:extLst>
          </p:cNvPr>
          <p:cNvSpPr/>
          <p:nvPr/>
        </p:nvSpPr>
        <p:spPr>
          <a:xfrm>
            <a:off x="2699824" y="2564904"/>
            <a:ext cx="288000" cy="216000"/>
          </a:xfrm>
          <a:prstGeom prst="rightArrow">
            <a:avLst>
              <a:gd name="adj1" fmla="val 60000"/>
              <a:gd name="adj2" fmla="val 50000"/>
            </a:avLst>
          </a:prstGeom>
          <a:solidFill>
            <a:schemeClr val="tx1"/>
          </a:solidFill>
          <a:ln>
            <a:noFill/>
          </a:ln>
        </p:spPr>
        <p:txBody>
          <a:bodyPr spcFirstLastPara="1" wrap="square" lIns="68569" tIns="68569" rIns="68569" bIns="68569" anchor="ctr" anchorCtr="0">
            <a:noAutofit/>
          </a:bodyPr>
          <a:lstStyle/>
          <a:p>
            <a:endParaRPr sz="105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939075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Revisiting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44</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2"/>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24" name="Picture 23">
            <a:extLst>
              <a:ext uri="{FF2B5EF4-FFF2-40B4-BE49-F238E27FC236}">
                <a16:creationId xmlns:a16="http://schemas.microsoft.com/office/drawing/2014/main" id="{EB3C5054-A9B8-7D47-B7DB-9D08BB5926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834" t="9524" r="57179" b="40343"/>
          <a:stretch/>
        </p:blipFill>
        <p:spPr>
          <a:xfrm>
            <a:off x="1743332" y="1986230"/>
            <a:ext cx="2518052" cy="2395430"/>
          </a:xfrm>
          <a:prstGeom prst="rect">
            <a:avLst/>
          </a:prstGeom>
        </p:spPr>
      </p:pic>
      <p:pic>
        <p:nvPicPr>
          <p:cNvPr id="25" name="Picture 24">
            <a:extLst>
              <a:ext uri="{FF2B5EF4-FFF2-40B4-BE49-F238E27FC236}">
                <a16:creationId xmlns:a16="http://schemas.microsoft.com/office/drawing/2014/main" id="{6B191082-4B84-0F4D-A138-7351F76D8C21}"/>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l="16834" t="10338" r="57179" b="38511"/>
          <a:stretch/>
        </p:blipFill>
        <p:spPr>
          <a:xfrm rot="20159752">
            <a:off x="114393" y="3638160"/>
            <a:ext cx="2376264" cy="2306510"/>
          </a:xfrm>
          <a:prstGeom prst="rect">
            <a:avLst/>
          </a:prstGeom>
        </p:spPr>
      </p:pic>
      <p:pic>
        <p:nvPicPr>
          <p:cNvPr id="26" name="Picture 25">
            <a:extLst>
              <a:ext uri="{FF2B5EF4-FFF2-40B4-BE49-F238E27FC236}">
                <a16:creationId xmlns:a16="http://schemas.microsoft.com/office/drawing/2014/main" id="{A516A740-12F4-534A-BF38-DE771E597037}"/>
              </a:ext>
            </a:extLst>
          </p:cNvPr>
          <p:cNvPicPr>
            <a:picLocks noChangeAspect="1"/>
          </p:cNvPicPr>
          <p:nvPr/>
        </p:nvPicPr>
        <p:blipFill rotWithShape="1">
          <a:blip r:embed="rId7" cstate="print">
            <a:duotone>
              <a:schemeClr val="bg2">
                <a:shade val="45000"/>
                <a:satMod val="135000"/>
              </a:schemeClr>
              <a:prstClr val="white"/>
            </a:duotone>
            <a:extLst>
              <a:ext uri="{28A0092B-C50C-407E-A947-70E740481C1C}">
                <a14:useLocalDpi xmlns:a14="http://schemas.microsoft.com/office/drawing/2010/main" val="0"/>
              </a:ext>
            </a:extLst>
          </a:blip>
          <a:srcRect l="16834" t="9525" r="57179" b="38511"/>
          <a:stretch/>
        </p:blipFill>
        <p:spPr>
          <a:xfrm rot="1508525">
            <a:off x="2318043" y="3099831"/>
            <a:ext cx="2376264" cy="2343130"/>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colorTemperature colorTemp="4700"/>
                    </a14:imgEffect>
                  </a14:imgLayer>
                </a14:imgProps>
              </a:ext>
              <a:ext uri="{28A0092B-C50C-407E-A947-70E740481C1C}">
                <a14:useLocalDpi xmlns:a14="http://schemas.microsoft.com/office/drawing/2010/main" val="0"/>
              </a:ext>
            </a:extLst>
          </a:blip>
          <a:srcRect l="16834" t="8907" r="57179" b="38511"/>
          <a:stretch/>
        </p:blipFill>
        <p:spPr>
          <a:xfrm rot="1175721">
            <a:off x="-15879" y="1297146"/>
            <a:ext cx="2376264" cy="2371012"/>
          </a:xfrm>
          <a:prstGeom prst="rect">
            <a:avLst/>
          </a:prstGeom>
        </p:spPr>
      </p:pic>
      <p:pic>
        <p:nvPicPr>
          <p:cNvPr id="41" name="Picture 40">
            <a:extLst>
              <a:ext uri="{FF2B5EF4-FFF2-40B4-BE49-F238E27FC236}">
                <a16:creationId xmlns:a16="http://schemas.microsoft.com/office/drawing/2014/main" id="{FB899189-0A84-9B4D-A8EA-EB4F57DD5596}"/>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42" name="Picture 41">
            <a:extLst>
              <a:ext uri="{FF2B5EF4-FFF2-40B4-BE49-F238E27FC236}">
                <a16:creationId xmlns:a16="http://schemas.microsoft.com/office/drawing/2014/main" id="{06C4BA02-1B25-BF45-8C50-F9B12B1E02A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43" name="Picture 42">
            <a:extLst>
              <a:ext uri="{FF2B5EF4-FFF2-40B4-BE49-F238E27FC236}">
                <a16:creationId xmlns:a16="http://schemas.microsoft.com/office/drawing/2014/main" id="{DADD1066-162B-C04B-9C11-38D20A5BB37E}"/>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44" name="Picture 43">
            <a:extLst>
              <a:ext uri="{FF2B5EF4-FFF2-40B4-BE49-F238E27FC236}">
                <a16:creationId xmlns:a16="http://schemas.microsoft.com/office/drawing/2014/main" id="{700B88F4-6DFC-3241-86EF-82F5D71E30F0}"/>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45" name="Picture 44">
            <a:extLst>
              <a:ext uri="{FF2B5EF4-FFF2-40B4-BE49-F238E27FC236}">
                <a16:creationId xmlns:a16="http://schemas.microsoft.com/office/drawing/2014/main" id="{AAD23712-96A0-D543-AB96-E7511AF019D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46" name="Picture 45">
            <a:extLst>
              <a:ext uri="{FF2B5EF4-FFF2-40B4-BE49-F238E27FC236}">
                <a16:creationId xmlns:a16="http://schemas.microsoft.com/office/drawing/2014/main" id="{650F805A-3A81-C646-B313-E895A46906D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47" name="Picture 46">
            <a:extLst>
              <a:ext uri="{FF2B5EF4-FFF2-40B4-BE49-F238E27FC236}">
                <a16:creationId xmlns:a16="http://schemas.microsoft.com/office/drawing/2014/main" id="{119E05C7-4BC5-EF40-9310-328F21536830}"/>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48" name="Picture 47">
            <a:extLst>
              <a:ext uri="{FF2B5EF4-FFF2-40B4-BE49-F238E27FC236}">
                <a16:creationId xmlns:a16="http://schemas.microsoft.com/office/drawing/2014/main" id="{F8A634C6-96BB-BD4F-A582-DFAD1DFD0239}"/>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49" name="Picture 48">
            <a:extLst>
              <a:ext uri="{FF2B5EF4-FFF2-40B4-BE49-F238E27FC236}">
                <a16:creationId xmlns:a16="http://schemas.microsoft.com/office/drawing/2014/main" id="{9DC3EA29-527A-7E4B-AB1E-D43B9685611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50" name="Picture 49">
            <a:extLst>
              <a:ext uri="{FF2B5EF4-FFF2-40B4-BE49-F238E27FC236}">
                <a16:creationId xmlns:a16="http://schemas.microsoft.com/office/drawing/2014/main" id="{9D0D78E2-23F5-0E46-884A-76AED86A842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51" name="Picture 50">
            <a:extLst>
              <a:ext uri="{FF2B5EF4-FFF2-40B4-BE49-F238E27FC236}">
                <a16:creationId xmlns:a16="http://schemas.microsoft.com/office/drawing/2014/main" id="{3A349A48-D16E-BC4D-8FAA-1D992C38C3FD}"/>
              </a:ext>
            </a:extLst>
          </p:cNvPr>
          <p:cNvPicPr>
            <a:picLocks noChangeAspect="1"/>
          </p:cNvPicPr>
          <p:nvPr/>
        </p:nvPicPr>
        <p:blipFill rotWithShape="1">
          <a:blip r:embed="rId3">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spTree>
    <p:extLst>
      <p:ext uri="{BB962C8B-B14F-4D97-AF65-F5344CB8AC3E}">
        <p14:creationId xmlns:p14="http://schemas.microsoft.com/office/powerpoint/2010/main" val="2593367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16F7B-0AB5-7946-A3FC-B01A4EDE85D3}"/>
              </a:ext>
            </a:extLst>
          </p:cNvPr>
          <p:cNvSpPr>
            <a:spLocks noGrp="1"/>
          </p:cNvSpPr>
          <p:nvPr>
            <p:ph type="title"/>
          </p:nvPr>
        </p:nvSpPr>
        <p:spPr/>
        <p:txBody>
          <a:bodyPr/>
          <a:lstStyle/>
          <a:p>
            <a:r>
              <a:rPr lang="en-US"/>
              <a:t>Reference Genome Bias</a:t>
            </a:r>
          </a:p>
        </p:txBody>
      </p:sp>
      <p:sp>
        <p:nvSpPr>
          <p:cNvPr id="4" name="Slide Number Placeholder 3">
            <a:extLst>
              <a:ext uri="{FF2B5EF4-FFF2-40B4-BE49-F238E27FC236}">
                <a16:creationId xmlns:a16="http://schemas.microsoft.com/office/drawing/2014/main" id="{6E48ED90-018B-344C-BC80-1F9ADA6EC045}"/>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pic>
        <p:nvPicPr>
          <p:cNvPr id="6" name="Picture 5">
            <a:extLst>
              <a:ext uri="{FF2B5EF4-FFF2-40B4-BE49-F238E27FC236}">
                <a16:creationId xmlns:a16="http://schemas.microsoft.com/office/drawing/2014/main" id="{84FE4530-A23D-E54F-9547-B59A6AE040E1}"/>
              </a:ext>
            </a:extLst>
          </p:cNvPr>
          <p:cNvPicPr>
            <a:picLocks noChangeAspect="1"/>
          </p:cNvPicPr>
          <p:nvPr/>
        </p:nvPicPr>
        <p:blipFill rotWithShape="1">
          <a:blip r:embed="rId2">
            <a:extLst>
              <a:ext uri="{28A0092B-C50C-407E-A947-70E740481C1C}">
                <a14:useLocalDpi xmlns:a14="http://schemas.microsoft.com/office/drawing/2010/main"/>
              </a:ext>
            </a:extLst>
          </a:blip>
          <a:srcRect b="6862"/>
          <a:stretch/>
        </p:blipFill>
        <p:spPr>
          <a:xfrm>
            <a:off x="1284176" y="1103986"/>
            <a:ext cx="6575648" cy="3909190"/>
          </a:xfrm>
          <a:prstGeom prst="rect">
            <a:avLst/>
          </a:prstGeom>
        </p:spPr>
      </p:pic>
      <p:sp>
        <p:nvSpPr>
          <p:cNvPr id="9" name="Rectangle 8">
            <a:extLst>
              <a:ext uri="{FF2B5EF4-FFF2-40B4-BE49-F238E27FC236}">
                <a16:creationId xmlns:a16="http://schemas.microsoft.com/office/drawing/2014/main" id="{D7D7506D-F628-7E48-A651-D183AFEB27EB}"/>
              </a:ext>
            </a:extLst>
          </p:cNvPr>
          <p:cNvSpPr/>
          <p:nvPr/>
        </p:nvSpPr>
        <p:spPr>
          <a:xfrm>
            <a:off x="1259632" y="6309320"/>
            <a:ext cx="7740352" cy="584775"/>
          </a:xfrm>
          <a:prstGeom prst="rect">
            <a:avLst/>
          </a:prstGeom>
        </p:spPr>
        <p:txBody>
          <a:bodyPr wrap="square">
            <a:spAutoFit/>
          </a:bodyPr>
          <a:lstStyle/>
          <a:p>
            <a:r>
              <a:rPr lang="en-US" sz="1600">
                <a:solidFill>
                  <a:srgbClr val="222222"/>
                </a:solidFill>
                <a:latin typeface="Arial" panose="020B0604020202020204" pitchFamily="34" charset="0"/>
              </a:rPr>
              <a:t>Sherman+, “</a:t>
            </a:r>
            <a:r>
              <a:rPr lang="en-US" sz="1600">
                <a:solidFill>
                  <a:srgbClr val="222222"/>
                </a:solidFill>
                <a:latin typeface="Arial" panose="020B0604020202020204" pitchFamily="34" charset="0"/>
                <a:hlinkClick r:id="rId3"/>
              </a:rPr>
              <a:t>Assembly of a pan-genome from deep sequencing of 910 humans of African descent</a:t>
            </a:r>
            <a:r>
              <a:rPr lang="en-US" sz="1600">
                <a:solidFill>
                  <a:srgbClr val="222222"/>
                </a:solidFill>
                <a:latin typeface="Arial" panose="020B0604020202020204" pitchFamily="34" charset="0"/>
              </a:rPr>
              <a:t>” </a:t>
            </a:r>
            <a:r>
              <a:rPr lang="en-US" sz="1600" i="1">
                <a:solidFill>
                  <a:srgbClr val="222222"/>
                </a:solidFill>
                <a:latin typeface="Arial" panose="020B0604020202020204" pitchFamily="34" charset="0"/>
              </a:rPr>
              <a:t>Nature genetics</a:t>
            </a:r>
            <a:r>
              <a:rPr lang="en-US" sz="1600">
                <a:solidFill>
                  <a:srgbClr val="222222"/>
                </a:solidFill>
                <a:latin typeface="Arial" panose="020B0604020202020204" pitchFamily="34" charset="0"/>
              </a:rPr>
              <a:t>, 2019.</a:t>
            </a:r>
            <a:endParaRPr lang="en-US" sz="1600"/>
          </a:p>
        </p:txBody>
      </p:sp>
      <p:sp>
        <p:nvSpPr>
          <p:cNvPr id="10" name="Rectangle 9">
            <a:extLst>
              <a:ext uri="{FF2B5EF4-FFF2-40B4-BE49-F238E27FC236}">
                <a16:creationId xmlns:a16="http://schemas.microsoft.com/office/drawing/2014/main" id="{501ACD16-E564-774B-9CA7-AE58D75D41DD}"/>
              </a:ext>
            </a:extLst>
          </p:cNvPr>
          <p:cNvSpPr/>
          <p:nvPr/>
        </p:nvSpPr>
        <p:spPr>
          <a:xfrm>
            <a:off x="499736" y="5268445"/>
            <a:ext cx="8144529" cy="954107"/>
          </a:xfrm>
          <a:prstGeom prst="rect">
            <a:avLst/>
          </a:prstGeom>
        </p:spPr>
        <p:txBody>
          <a:bodyPr wrap="square">
            <a:spAutoFit/>
          </a:bodyPr>
          <a:lstStyle/>
          <a:p>
            <a:pPr algn="ctr"/>
            <a:r>
              <a:rPr lang="en-US" sz="2800">
                <a:solidFill>
                  <a:srgbClr val="FF0000"/>
                </a:solidFill>
              </a:rPr>
              <a:t>“African pan-genome contains ~10% more DNA bases than the current human reference genome” </a:t>
            </a:r>
          </a:p>
        </p:txBody>
      </p:sp>
    </p:spTree>
    <p:extLst>
      <p:ext uri="{BB962C8B-B14F-4D97-AF65-F5344CB8AC3E}">
        <p14:creationId xmlns:p14="http://schemas.microsoft.com/office/powerpoint/2010/main" val="1440254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6725B-AA18-8F49-803D-92697F2A63DA}"/>
              </a:ext>
            </a:extLst>
          </p:cNvPr>
          <p:cNvSpPr>
            <a:spLocks noGrp="1"/>
          </p:cNvSpPr>
          <p:nvPr>
            <p:ph type="title"/>
          </p:nvPr>
        </p:nvSpPr>
        <p:spPr/>
        <p:txBody>
          <a:bodyPr/>
          <a:lstStyle/>
          <a:p>
            <a:r>
              <a:rPr lang="en-US"/>
              <a:t>Time to Change the Reference Genome</a:t>
            </a:r>
          </a:p>
        </p:txBody>
      </p:sp>
      <p:pic>
        <p:nvPicPr>
          <p:cNvPr id="6" name="Content Placeholder 5">
            <a:extLst>
              <a:ext uri="{FF2B5EF4-FFF2-40B4-BE49-F238E27FC236}">
                <a16:creationId xmlns:a16="http://schemas.microsoft.com/office/drawing/2014/main" id="{3B7A8719-7D79-1F44-AEB4-FD068E05E68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9909" y="980728"/>
            <a:ext cx="7584183" cy="4176464"/>
          </a:xfrm>
        </p:spPr>
      </p:pic>
      <p:sp>
        <p:nvSpPr>
          <p:cNvPr id="4" name="Slide Number Placeholder 3">
            <a:extLst>
              <a:ext uri="{FF2B5EF4-FFF2-40B4-BE49-F238E27FC236}">
                <a16:creationId xmlns:a16="http://schemas.microsoft.com/office/drawing/2014/main" id="{8830D4F1-A135-2549-BF17-E3AB3C9CBF73}"/>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46</a:t>
            </a:fld>
            <a:endParaRPr lang="en-US" altLang="en-US">
              <a:solidFill>
                <a:srgbClr val="000000"/>
              </a:solidFill>
            </a:endParaRPr>
          </a:p>
        </p:txBody>
      </p:sp>
      <p:sp>
        <p:nvSpPr>
          <p:cNvPr id="7" name="Rectangle 6">
            <a:extLst>
              <a:ext uri="{FF2B5EF4-FFF2-40B4-BE49-F238E27FC236}">
                <a16:creationId xmlns:a16="http://schemas.microsoft.com/office/drawing/2014/main" id="{D7AFC093-281F-8F4A-BB82-AEB906A22172}"/>
              </a:ext>
            </a:extLst>
          </p:cNvPr>
          <p:cNvSpPr/>
          <p:nvPr/>
        </p:nvSpPr>
        <p:spPr>
          <a:xfrm>
            <a:off x="84861" y="5227975"/>
            <a:ext cx="8974279" cy="1200329"/>
          </a:xfrm>
          <a:prstGeom prst="rect">
            <a:avLst/>
          </a:prstGeom>
        </p:spPr>
        <p:txBody>
          <a:bodyPr wrap="square">
            <a:spAutoFit/>
          </a:bodyPr>
          <a:lstStyle/>
          <a:p>
            <a:pPr algn="ctr"/>
            <a:r>
              <a:rPr lang="en-US" sz="2400">
                <a:solidFill>
                  <a:srgbClr val="FF0000"/>
                </a:solidFill>
              </a:rPr>
              <a:t>“Switching to a consensus reference would offer important advantages over the continued use of the current reference with few disadvantages”</a:t>
            </a:r>
          </a:p>
        </p:txBody>
      </p:sp>
      <p:sp>
        <p:nvSpPr>
          <p:cNvPr id="8" name="Rectangle 7">
            <a:extLst>
              <a:ext uri="{FF2B5EF4-FFF2-40B4-BE49-F238E27FC236}">
                <a16:creationId xmlns:a16="http://schemas.microsoft.com/office/drawing/2014/main" id="{D7B74FD4-DAFA-3F48-9C87-6E7CDB771321}"/>
              </a:ext>
            </a:extLst>
          </p:cNvPr>
          <p:cNvSpPr/>
          <p:nvPr/>
        </p:nvSpPr>
        <p:spPr>
          <a:xfrm>
            <a:off x="1187624" y="6396335"/>
            <a:ext cx="8208912" cy="338554"/>
          </a:xfrm>
          <a:prstGeom prst="rect">
            <a:avLst/>
          </a:prstGeom>
        </p:spPr>
        <p:txBody>
          <a:bodyPr wrap="square">
            <a:spAutoFit/>
          </a:bodyPr>
          <a:lstStyle/>
          <a:p>
            <a:r>
              <a:rPr lang="en-US" sz="1600" err="1"/>
              <a:t>Ballouz</a:t>
            </a:r>
            <a:r>
              <a:rPr lang="en-US" sz="1600"/>
              <a:t>+, "</a:t>
            </a:r>
            <a:r>
              <a:rPr lang="en-US" sz="1600">
                <a:hlinkClick r:id="rId4"/>
              </a:rPr>
              <a:t>Is it time to change the reference genome?</a:t>
            </a:r>
            <a:r>
              <a:rPr lang="en-US" sz="1600"/>
              <a:t>", Genome Biology, 2019</a:t>
            </a:r>
          </a:p>
        </p:txBody>
      </p:sp>
    </p:spTree>
    <p:extLst>
      <p:ext uri="{BB962C8B-B14F-4D97-AF65-F5344CB8AC3E}">
        <p14:creationId xmlns:p14="http://schemas.microsoft.com/office/powerpoint/2010/main" val="20863017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444011" y="1993304"/>
            <a:ext cx="3016606" cy="1909080"/>
            <a:chOff x="2307930" y="4000739"/>
            <a:chExt cx="3016606" cy="1909080"/>
          </a:xfrm>
        </p:grpSpPr>
        <p:sp>
          <p:nvSpPr>
            <p:cNvPr id="10" name="Oval 9"/>
            <p:cNvSpPr/>
            <p:nvPr/>
          </p:nvSpPr>
          <p:spPr>
            <a:xfrm rot="961673">
              <a:off x="3274474" y="5019457"/>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Oval 10"/>
            <p:cNvSpPr/>
            <p:nvPr/>
          </p:nvSpPr>
          <p:spPr>
            <a:xfrm rot="961673">
              <a:off x="3184235" y="5076418"/>
              <a:ext cx="545523" cy="5455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Oval 11"/>
            <p:cNvSpPr/>
            <p:nvPr/>
          </p:nvSpPr>
          <p:spPr>
            <a:xfrm rot="961673">
              <a:off x="2682472" y="533228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Oval 12"/>
            <p:cNvSpPr/>
            <p:nvPr/>
          </p:nvSpPr>
          <p:spPr>
            <a:xfrm rot="961673">
              <a:off x="3178618" y="4478667"/>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Oval 13"/>
            <p:cNvSpPr/>
            <p:nvPr/>
          </p:nvSpPr>
          <p:spPr>
            <a:xfrm rot="961673">
              <a:off x="3735687" y="4643492"/>
              <a:ext cx="573365" cy="64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Oval 14"/>
            <p:cNvSpPr/>
            <p:nvPr/>
          </p:nvSpPr>
          <p:spPr>
            <a:xfrm rot="961673">
              <a:off x="4180716" y="4852949"/>
              <a:ext cx="676378"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Oval 15"/>
            <p:cNvSpPr/>
            <p:nvPr/>
          </p:nvSpPr>
          <p:spPr>
            <a:xfrm rot="961673">
              <a:off x="2508995" y="4000739"/>
              <a:ext cx="577532" cy="5775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ounded Rectangle 16"/>
            <p:cNvSpPr/>
            <p:nvPr/>
          </p:nvSpPr>
          <p:spPr>
            <a:xfrm rot="61750">
              <a:off x="2444098" y="4616095"/>
              <a:ext cx="580811" cy="7653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ectangle 5"/>
            <p:cNvSpPr>
              <a:spLocks noChangeArrowheads="1"/>
            </p:cNvSpPr>
            <p:nvPr/>
          </p:nvSpPr>
          <p:spPr bwMode="auto">
            <a:xfrm rot="1668114">
              <a:off x="2356724" y="419589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1F497D"/>
                  </a:solidFill>
                </a:rPr>
                <a:t>GAGTCAGAATTTGAC </a:t>
              </a:r>
            </a:p>
          </p:txBody>
        </p:sp>
        <p:sp>
          <p:nvSpPr>
            <p:cNvPr id="19" name="Rectangle 5"/>
            <p:cNvSpPr>
              <a:spLocks noChangeArrowheads="1"/>
            </p:cNvSpPr>
            <p:nvPr/>
          </p:nvSpPr>
          <p:spPr bwMode="auto">
            <a:xfrm rot="1668114">
              <a:off x="2426056" y="450651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0" name="Rectangle 5"/>
            <p:cNvSpPr>
              <a:spLocks noChangeArrowheads="1"/>
            </p:cNvSpPr>
            <p:nvPr/>
          </p:nvSpPr>
          <p:spPr bwMode="auto">
            <a:xfrm rot="1668114">
              <a:off x="2495388" y="481713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8064A2"/>
                  </a:solidFill>
                </a:rPr>
                <a:t>GAGTCAGAATTTGAC </a:t>
              </a:r>
            </a:p>
          </p:txBody>
        </p:sp>
        <p:sp>
          <p:nvSpPr>
            <p:cNvPr id="21" name="Rectangle 5"/>
            <p:cNvSpPr>
              <a:spLocks noChangeArrowheads="1"/>
            </p:cNvSpPr>
            <p:nvPr/>
          </p:nvSpPr>
          <p:spPr bwMode="auto">
            <a:xfrm rot="1668114">
              <a:off x="2307930" y="5057620"/>
              <a:ext cx="153048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dirty="0">
                  <a:solidFill>
                    <a:srgbClr val="F79646"/>
                  </a:solidFill>
                </a:rPr>
                <a:t>GAGTCAGAATTTGA </a:t>
              </a:r>
            </a:p>
          </p:txBody>
        </p:sp>
        <p:sp>
          <p:nvSpPr>
            <p:cNvPr id="22" name="Rectangle 5"/>
            <p:cNvSpPr>
              <a:spLocks noChangeArrowheads="1"/>
            </p:cNvSpPr>
            <p:nvPr/>
          </p:nvSpPr>
          <p:spPr bwMode="auto">
            <a:xfrm rot="20074936">
              <a:off x="2354860" y="5490301"/>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9BBB59"/>
                  </a:solidFill>
                </a:rPr>
                <a:t>GAGTCAGAATTTGAC </a:t>
              </a:r>
            </a:p>
          </p:txBody>
        </p:sp>
        <p:sp>
          <p:nvSpPr>
            <p:cNvPr id="23" name="Rectangle 5"/>
            <p:cNvSpPr>
              <a:spLocks noChangeArrowheads="1"/>
            </p:cNvSpPr>
            <p:nvPr/>
          </p:nvSpPr>
          <p:spPr bwMode="auto">
            <a:xfrm rot="20074936">
              <a:off x="2477456" y="5155537"/>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4" name="Rectangle 5"/>
            <p:cNvSpPr>
              <a:spLocks noChangeArrowheads="1"/>
            </p:cNvSpPr>
            <p:nvPr/>
          </p:nvSpPr>
          <p:spPr bwMode="auto">
            <a:xfrm rot="20074936">
              <a:off x="2722115" y="48558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4F81BD"/>
                  </a:solidFill>
                </a:rPr>
                <a:t>GAGTCAGAATTTGAC </a:t>
              </a:r>
            </a:p>
          </p:txBody>
        </p:sp>
        <p:sp>
          <p:nvSpPr>
            <p:cNvPr id="25" name="Rectangle 5"/>
            <p:cNvSpPr>
              <a:spLocks noChangeArrowheads="1"/>
            </p:cNvSpPr>
            <p:nvPr/>
          </p:nvSpPr>
          <p:spPr bwMode="auto">
            <a:xfrm rot="21285137">
              <a:off x="3766383" y="510960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79646"/>
                  </a:solidFill>
                </a:rPr>
                <a:t>GAGTCAGAATTTGAC </a:t>
              </a:r>
            </a:p>
          </p:txBody>
        </p:sp>
        <p:sp>
          <p:nvSpPr>
            <p:cNvPr id="26" name="Rectangle 5"/>
            <p:cNvSpPr>
              <a:spLocks noChangeArrowheads="1"/>
            </p:cNvSpPr>
            <p:nvPr/>
          </p:nvSpPr>
          <p:spPr bwMode="auto">
            <a:xfrm rot="21285137">
              <a:off x="3731850" y="486184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C0504D"/>
                  </a:solidFill>
                </a:rPr>
                <a:t>GAGTCAGAATTTGAC </a:t>
              </a:r>
            </a:p>
          </p:txBody>
        </p:sp>
        <p:sp>
          <p:nvSpPr>
            <p:cNvPr id="27" name="Rectangle 5"/>
            <p:cNvSpPr>
              <a:spLocks noChangeArrowheads="1"/>
            </p:cNvSpPr>
            <p:nvPr/>
          </p:nvSpPr>
          <p:spPr bwMode="auto">
            <a:xfrm rot="21285137">
              <a:off x="3819380" y="46491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F0000"/>
                  </a:solidFill>
                </a:rPr>
                <a:t>GAGTCAGAATTTGAC </a:t>
              </a:r>
            </a:p>
          </p:txBody>
        </p:sp>
        <p:sp>
          <p:nvSpPr>
            <p:cNvPr id="28" name="Rectangle 5"/>
            <p:cNvSpPr>
              <a:spLocks noChangeArrowheads="1"/>
            </p:cNvSpPr>
            <p:nvPr/>
          </p:nvSpPr>
          <p:spPr bwMode="auto">
            <a:xfrm rot="21285137">
              <a:off x="3105970" y="4807546"/>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prstClr val="black"/>
                  </a:solidFill>
                </a:rPr>
                <a:t>GAGTCAGAATTTGAC </a:t>
              </a:r>
            </a:p>
          </p:txBody>
        </p:sp>
        <p:sp>
          <p:nvSpPr>
            <p:cNvPr id="29" name="Rectangle 5"/>
            <p:cNvSpPr>
              <a:spLocks noChangeArrowheads="1"/>
            </p:cNvSpPr>
            <p:nvPr/>
          </p:nvSpPr>
          <p:spPr bwMode="auto">
            <a:xfrm rot="21285137">
              <a:off x="3210367" y="4996100"/>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00B0F0"/>
                  </a:solidFill>
                </a:rPr>
                <a:t>GAGTCAGAATTTGAC </a:t>
              </a:r>
            </a:p>
          </p:txBody>
        </p:sp>
        <p:sp>
          <p:nvSpPr>
            <p:cNvPr id="30" name="Rectangle 5"/>
            <p:cNvSpPr>
              <a:spLocks noChangeArrowheads="1"/>
            </p:cNvSpPr>
            <p:nvPr/>
          </p:nvSpPr>
          <p:spPr bwMode="auto">
            <a:xfrm rot="21285137">
              <a:off x="3314765" y="5184654"/>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FFFF00"/>
                  </a:solidFill>
                </a:rPr>
                <a:t>GAGTCAGAATTTGAC </a:t>
              </a:r>
            </a:p>
          </p:txBody>
        </p:sp>
        <p:sp>
          <p:nvSpPr>
            <p:cNvPr id="31" name="Rectangle 5"/>
            <p:cNvSpPr>
              <a:spLocks noChangeArrowheads="1"/>
            </p:cNvSpPr>
            <p:nvPr/>
          </p:nvSpPr>
          <p:spPr bwMode="auto">
            <a:xfrm rot="21285137">
              <a:off x="2437559" y="4616239"/>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dirty="0">
                  <a:solidFill>
                    <a:srgbClr val="EEECE1"/>
                  </a:solidFill>
                </a:rPr>
                <a:t>GAGTCAGAATTTGAC </a:t>
              </a:r>
            </a:p>
          </p:txBody>
        </p:sp>
        <p:sp>
          <p:nvSpPr>
            <p:cNvPr id="32" name="Rectangle 5"/>
            <p:cNvSpPr>
              <a:spLocks noChangeArrowheads="1"/>
            </p:cNvSpPr>
            <p:nvPr/>
          </p:nvSpPr>
          <p:spPr bwMode="auto">
            <a:xfrm rot="21285137">
              <a:off x="2565252" y="4757922"/>
              <a:ext cx="1505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200">
                  <a:solidFill>
                    <a:srgbClr val="7030A0"/>
                  </a:solidFill>
                </a:rPr>
                <a:t>GAGTCAGAATTTGAC </a:t>
              </a:r>
            </a:p>
          </p:txBody>
        </p:sp>
      </p:grpSp>
      <p:sp>
        <p:nvSpPr>
          <p:cNvPr id="48" name="Rectangle 47"/>
          <p:cNvSpPr/>
          <p:nvPr/>
        </p:nvSpPr>
        <p:spPr>
          <a:xfrm rot="12861">
            <a:off x="-17430" y="1825764"/>
            <a:ext cx="3675208" cy="2401200"/>
          </a:xfrm>
          <a:custGeom>
            <a:avLst/>
            <a:gdLst>
              <a:gd name="connsiteX0" fmla="*/ 0 w 3675208"/>
              <a:gd name="connsiteY0" fmla="*/ 0 h 2412000"/>
              <a:gd name="connsiteX1" fmla="*/ 3675208 w 3675208"/>
              <a:gd name="connsiteY1" fmla="*/ 0 h 2412000"/>
              <a:gd name="connsiteX2" fmla="*/ 3675208 w 3675208"/>
              <a:gd name="connsiteY2" fmla="*/ 2412000 h 2412000"/>
              <a:gd name="connsiteX3" fmla="*/ 0 w 3675208"/>
              <a:gd name="connsiteY3" fmla="*/ 2412000 h 2412000"/>
              <a:gd name="connsiteX4" fmla="*/ 0 w 3675208"/>
              <a:gd name="connsiteY4" fmla="*/ 0 h 2412000"/>
              <a:gd name="connsiteX0" fmla="*/ 0 w 3675208"/>
              <a:gd name="connsiteY0" fmla="*/ 0 h 2412000"/>
              <a:gd name="connsiteX1" fmla="*/ 3675208 w 3675208"/>
              <a:gd name="connsiteY1" fmla="*/ 0 h 2412000"/>
              <a:gd name="connsiteX2" fmla="*/ 3664962 w 3675208"/>
              <a:gd name="connsiteY2" fmla="*/ 1263564 h 2412000"/>
              <a:gd name="connsiteX3" fmla="*/ 3675208 w 3675208"/>
              <a:gd name="connsiteY3" fmla="*/ 2412000 h 2412000"/>
              <a:gd name="connsiteX4" fmla="*/ 0 w 3675208"/>
              <a:gd name="connsiteY4" fmla="*/ 2412000 h 2412000"/>
              <a:gd name="connsiteX5" fmla="*/ 0 w 3675208"/>
              <a:gd name="connsiteY5" fmla="*/ 0 h 2412000"/>
              <a:gd name="connsiteX0" fmla="*/ 0 w 3675208"/>
              <a:gd name="connsiteY0" fmla="*/ 0 h 2412000"/>
              <a:gd name="connsiteX1" fmla="*/ 3675208 w 3675208"/>
              <a:gd name="connsiteY1" fmla="*/ 0 h 2412000"/>
              <a:gd name="connsiteX2" fmla="*/ 3610209 w 3675208"/>
              <a:gd name="connsiteY2" fmla="*/ 1176683 h 2412000"/>
              <a:gd name="connsiteX3" fmla="*/ 3675208 w 3675208"/>
              <a:gd name="connsiteY3" fmla="*/ 2412000 h 2412000"/>
              <a:gd name="connsiteX4" fmla="*/ 0 w 3675208"/>
              <a:gd name="connsiteY4" fmla="*/ 2412000 h 2412000"/>
              <a:gd name="connsiteX5" fmla="*/ 0 w 3675208"/>
              <a:gd name="connsiteY5" fmla="*/ 0 h 241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75208" h="2412000">
                <a:moveTo>
                  <a:pt x="0" y="0"/>
                </a:moveTo>
                <a:lnTo>
                  <a:pt x="3675208" y="0"/>
                </a:lnTo>
                <a:cubicBezTo>
                  <a:pt x="3671793" y="421188"/>
                  <a:pt x="3613624" y="755495"/>
                  <a:pt x="3610209" y="1176683"/>
                </a:cubicBezTo>
                <a:cubicBezTo>
                  <a:pt x="3613624" y="1559495"/>
                  <a:pt x="3671793" y="2029188"/>
                  <a:pt x="3675208" y="2412000"/>
                </a:cubicBezTo>
                <a:lnTo>
                  <a:pt x="0" y="2412000"/>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184793" y="152400"/>
            <a:ext cx="9139735" cy="1066800"/>
          </a:xfrm>
        </p:spPr>
        <p:txBody>
          <a:bodyPr/>
          <a:lstStyle/>
          <a:p>
            <a:r>
              <a:rPr lang="en-US" dirty="0"/>
              <a:t>Analysis is Bottlenecked in Read Mapping!!</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47</a:t>
            </a:fld>
            <a:endParaRPr lang="en-US" altLang="en-US">
              <a:solidFill>
                <a:srgbClr val="000000"/>
              </a:solidFill>
            </a:endParaRPr>
          </a:p>
        </p:txBody>
      </p:sp>
      <p:sp>
        <p:nvSpPr>
          <p:cNvPr id="43" name="Rectangle 42"/>
          <p:cNvSpPr/>
          <p:nvPr/>
        </p:nvSpPr>
        <p:spPr>
          <a:xfrm>
            <a:off x="1141069" y="2132856"/>
            <a:ext cx="2638843" cy="954107"/>
          </a:xfrm>
          <a:prstGeom prst="rect">
            <a:avLst/>
          </a:prstGeom>
        </p:spPr>
        <p:txBody>
          <a:bodyPr wrap="square">
            <a:spAutoFit/>
          </a:bodyPr>
          <a:lstStyle/>
          <a:p>
            <a:r>
              <a:rPr lang="en-US" sz="2800">
                <a:solidFill>
                  <a:srgbClr val="0000FF"/>
                </a:solidFill>
              </a:rPr>
              <a:t>Human whole </a:t>
            </a:r>
          </a:p>
          <a:p>
            <a:r>
              <a:rPr lang="en-US" sz="2800">
                <a:solidFill>
                  <a:srgbClr val="0000FF"/>
                </a:solidFill>
              </a:rPr>
              <a:t>genomes </a:t>
            </a:r>
            <a:endParaRPr lang="en-US" sz="2400">
              <a:solidFill>
                <a:srgbClr val="0000FF"/>
              </a:solidFill>
            </a:endParaRPr>
          </a:p>
        </p:txBody>
      </p:sp>
      <p:sp>
        <p:nvSpPr>
          <p:cNvPr id="45" name="Rectangle 44"/>
          <p:cNvSpPr/>
          <p:nvPr/>
        </p:nvSpPr>
        <p:spPr>
          <a:xfrm>
            <a:off x="7309246" y="2134853"/>
            <a:ext cx="1962397" cy="707886"/>
          </a:xfrm>
          <a:prstGeom prst="rect">
            <a:avLst/>
          </a:prstGeom>
        </p:spPr>
        <p:txBody>
          <a:bodyPr wrap="none">
            <a:spAutoFit/>
          </a:bodyPr>
          <a:lstStyle/>
          <a:p>
            <a:r>
              <a:rPr lang="en-US" sz="4000">
                <a:solidFill>
                  <a:srgbClr val="0000FF"/>
                </a:solidFill>
                <a:ea typeface="Times New Roman" panose="02020603050405020304" pitchFamily="18" charset="0"/>
              </a:rPr>
              <a:t>Human </a:t>
            </a:r>
            <a:endParaRPr lang="en-US" sz="4000">
              <a:solidFill>
                <a:srgbClr val="7588CD"/>
              </a:solidFill>
              <a:ea typeface="Times New Roman" panose="02020603050405020304" pitchFamily="18" charset="0"/>
            </a:endParaRPr>
          </a:p>
        </p:txBody>
      </p:sp>
      <p:sp>
        <p:nvSpPr>
          <p:cNvPr id="46" name="Rectangle 45"/>
          <p:cNvSpPr/>
          <p:nvPr/>
        </p:nvSpPr>
        <p:spPr>
          <a:xfrm>
            <a:off x="6732240" y="2027095"/>
            <a:ext cx="744114" cy="1323439"/>
          </a:xfrm>
          <a:prstGeom prst="rect">
            <a:avLst/>
          </a:prstGeom>
        </p:spPr>
        <p:txBody>
          <a:bodyPr wrap="none">
            <a:spAutoFit/>
          </a:bodyPr>
          <a:lstStyle/>
          <a:p>
            <a:r>
              <a:rPr lang="en-US" sz="8000">
                <a:solidFill>
                  <a:srgbClr val="0000FF"/>
                </a:solidFill>
                <a:ea typeface="Times New Roman" panose="02020603050405020304" pitchFamily="18" charset="0"/>
              </a:rPr>
              <a:t>1</a:t>
            </a:r>
            <a:endParaRPr lang="en-US" sz="3600">
              <a:solidFill>
                <a:srgbClr val="0000FF"/>
              </a:solidFill>
            </a:endParaRPr>
          </a:p>
        </p:txBody>
      </p:sp>
      <p:sp>
        <p:nvSpPr>
          <p:cNvPr id="47" name="Striped Right Arrow 46"/>
          <p:cNvSpPr/>
          <p:nvPr/>
        </p:nvSpPr>
        <p:spPr>
          <a:xfrm rot="16200000">
            <a:off x="4805668" y="3737847"/>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0" name="Striped Right Arrow 49"/>
          <p:cNvSpPr/>
          <p:nvPr/>
        </p:nvSpPr>
        <p:spPr>
          <a:xfrm rot="16200000">
            <a:off x="5107831" y="3737846"/>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1" name="Striped Right Arrow 50"/>
          <p:cNvSpPr/>
          <p:nvPr/>
        </p:nvSpPr>
        <p:spPr>
          <a:xfrm rot="5413798">
            <a:off x="4812588" y="2090434"/>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52" name="Striped Right Arrow 51"/>
          <p:cNvSpPr/>
          <p:nvPr/>
        </p:nvSpPr>
        <p:spPr>
          <a:xfrm rot="5413798">
            <a:off x="5106149" y="2092113"/>
            <a:ext cx="545431" cy="255115"/>
          </a:xfrm>
          <a:prstGeom prst="stripedRightArrow">
            <a:avLst>
              <a:gd name="adj1" fmla="val 36641"/>
              <a:gd name="adj2" fmla="val 50000"/>
            </a:avLst>
          </a:prstGeom>
          <a:solidFill>
            <a:srgbClr val="FE0606"/>
          </a:solidFill>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solidFill>
                <a:prstClr val="black"/>
              </a:solidFill>
            </a:endParaRPr>
          </a:p>
        </p:txBody>
      </p:sp>
      <p:sp>
        <p:nvSpPr>
          <p:cNvPr id="33" name="Rectangle 32">
            <a:extLst>
              <a:ext uri="{FF2B5EF4-FFF2-40B4-BE49-F238E27FC236}">
                <a16:creationId xmlns:a16="http://schemas.microsoft.com/office/drawing/2014/main" id="{D8C85D51-9794-424F-ABA3-4B00E4DAD481}"/>
              </a:ext>
            </a:extLst>
          </p:cNvPr>
          <p:cNvSpPr/>
          <p:nvPr/>
        </p:nvSpPr>
        <p:spPr>
          <a:xfrm>
            <a:off x="467123" y="4185162"/>
            <a:ext cx="1800621" cy="276999"/>
          </a:xfrm>
          <a:prstGeom prst="rect">
            <a:avLst/>
          </a:prstGeom>
        </p:spPr>
        <p:txBody>
          <a:bodyPr wrap="none">
            <a:spAutoFit/>
          </a:bodyPr>
          <a:lstStyle/>
          <a:p>
            <a:r>
              <a:rPr lang="en-US" sz="1200" dirty="0">
                <a:solidFill>
                  <a:schemeClr val="bg1">
                    <a:lumMod val="50000"/>
                  </a:schemeClr>
                </a:solidFill>
              </a:rPr>
              <a:t>Illumina </a:t>
            </a:r>
            <a:r>
              <a:rPr lang="en-US" sz="1200" dirty="0" err="1">
                <a:solidFill>
                  <a:schemeClr val="bg1">
                    <a:lumMod val="50000"/>
                  </a:schemeClr>
                </a:solidFill>
              </a:rPr>
              <a:t>NovaSeq</a:t>
            </a:r>
            <a:r>
              <a:rPr lang="en-US" sz="1200" dirty="0">
                <a:solidFill>
                  <a:schemeClr val="bg1">
                    <a:lumMod val="50000"/>
                  </a:schemeClr>
                </a:solidFill>
              </a:rPr>
              <a:t> 6000 </a:t>
            </a:r>
          </a:p>
        </p:txBody>
      </p:sp>
      <p:sp>
        <p:nvSpPr>
          <p:cNvPr id="34" name="Rectangle 33">
            <a:extLst>
              <a:ext uri="{FF2B5EF4-FFF2-40B4-BE49-F238E27FC236}">
                <a16:creationId xmlns:a16="http://schemas.microsoft.com/office/drawing/2014/main" id="{4018FF9A-DCB0-FB43-AE1A-F906956ABE06}"/>
              </a:ext>
            </a:extLst>
          </p:cNvPr>
          <p:cNvSpPr/>
          <p:nvPr/>
        </p:nvSpPr>
        <p:spPr>
          <a:xfrm>
            <a:off x="-76244" y="1961545"/>
            <a:ext cx="1479892" cy="1323439"/>
          </a:xfrm>
          <a:prstGeom prst="rect">
            <a:avLst/>
          </a:prstGeom>
        </p:spPr>
        <p:txBody>
          <a:bodyPr wrap="none">
            <a:spAutoFit/>
          </a:bodyPr>
          <a:lstStyle/>
          <a:p>
            <a:r>
              <a:rPr lang="en-US" sz="8000">
                <a:solidFill>
                  <a:srgbClr val="0000FF"/>
                </a:solidFill>
              </a:rPr>
              <a:t>48</a:t>
            </a:r>
            <a:r>
              <a:rPr lang="en-US" sz="4400">
                <a:solidFill>
                  <a:srgbClr val="0000FF"/>
                </a:solidFill>
              </a:rPr>
              <a:t> </a:t>
            </a:r>
            <a:endParaRPr lang="en-US" sz="8000">
              <a:solidFill>
                <a:srgbClr val="0000FF"/>
              </a:solidFill>
            </a:endParaRPr>
          </a:p>
        </p:txBody>
      </p:sp>
      <p:sp>
        <p:nvSpPr>
          <p:cNvPr id="35" name="Rectangle 34">
            <a:extLst>
              <a:ext uri="{FF2B5EF4-FFF2-40B4-BE49-F238E27FC236}">
                <a16:creationId xmlns:a16="http://schemas.microsoft.com/office/drawing/2014/main" id="{A13E2FC6-0F48-AB41-8B6C-A7D7B1319991}"/>
              </a:ext>
            </a:extLst>
          </p:cNvPr>
          <p:cNvSpPr/>
          <p:nvPr/>
        </p:nvSpPr>
        <p:spPr>
          <a:xfrm>
            <a:off x="1665288" y="3068960"/>
            <a:ext cx="1865511" cy="369332"/>
          </a:xfrm>
          <a:prstGeom prst="rect">
            <a:avLst/>
          </a:prstGeom>
        </p:spPr>
        <p:txBody>
          <a:bodyPr wrap="none">
            <a:spAutoFit/>
          </a:bodyPr>
          <a:lstStyle/>
          <a:p>
            <a:r>
              <a:rPr lang="en-US"/>
              <a:t>at 30× coverage</a:t>
            </a:r>
            <a:endParaRPr lang="en-US" sz="1100">
              <a:solidFill>
                <a:srgbClr val="000000"/>
              </a:solidFill>
            </a:endParaRPr>
          </a:p>
        </p:txBody>
      </p:sp>
      <p:sp>
        <p:nvSpPr>
          <p:cNvPr id="36" name="Rectangle 35">
            <a:extLst>
              <a:ext uri="{FF2B5EF4-FFF2-40B4-BE49-F238E27FC236}">
                <a16:creationId xmlns:a16="http://schemas.microsoft.com/office/drawing/2014/main" id="{E229A744-AE57-F046-8C85-1F1C1B4C18CC}"/>
              </a:ext>
            </a:extLst>
          </p:cNvPr>
          <p:cNvSpPr/>
          <p:nvPr/>
        </p:nvSpPr>
        <p:spPr>
          <a:xfrm>
            <a:off x="1037946" y="3524791"/>
            <a:ext cx="1955985" cy="369332"/>
          </a:xfrm>
          <a:prstGeom prst="rect">
            <a:avLst/>
          </a:prstGeom>
        </p:spPr>
        <p:txBody>
          <a:bodyPr wrap="none">
            <a:spAutoFit/>
          </a:bodyPr>
          <a:lstStyle/>
          <a:p>
            <a:r>
              <a:rPr lang="en-US" b="1"/>
              <a:t>in about 2 days</a:t>
            </a:r>
          </a:p>
        </p:txBody>
      </p:sp>
      <p:sp>
        <p:nvSpPr>
          <p:cNvPr id="49" name="Rectangle 48">
            <a:extLst>
              <a:ext uri="{FF2B5EF4-FFF2-40B4-BE49-F238E27FC236}">
                <a16:creationId xmlns:a16="http://schemas.microsoft.com/office/drawing/2014/main" id="{DF20F8C0-0B16-CC4C-B3BE-8DA2A36AE5E1}"/>
              </a:ext>
            </a:extLst>
          </p:cNvPr>
          <p:cNvSpPr/>
          <p:nvPr/>
        </p:nvSpPr>
        <p:spPr>
          <a:xfrm>
            <a:off x="7308304" y="2566645"/>
            <a:ext cx="1822935" cy="646331"/>
          </a:xfrm>
          <a:prstGeom prst="rect">
            <a:avLst/>
          </a:prstGeom>
        </p:spPr>
        <p:txBody>
          <a:bodyPr wrap="none">
            <a:spAutoFit/>
          </a:bodyPr>
          <a:lstStyle/>
          <a:p>
            <a:r>
              <a:rPr lang="en-US" sz="3600" dirty="0">
                <a:solidFill>
                  <a:srgbClr val="0000FF"/>
                </a:solidFill>
                <a:ea typeface="Times New Roman" panose="02020603050405020304" pitchFamily="18" charset="0"/>
              </a:rPr>
              <a:t>genome</a:t>
            </a:r>
            <a:endParaRPr lang="en-US" sz="3600" dirty="0"/>
          </a:p>
        </p:txBody>
      </p:sp>
      <p:sp>
        <p:nvSpPr>
          <p:cNvPr id="53" name="Rectangle 52">
            <a:extLst>
              <a:ext uri="{FF2B5EF4-FFF2-40B4-BE49-F238E27FC236}">
                <a16:creationId xmlns:a16="http://schemas.microsoft.com/office/drawing/2014/main" id="{FCF691F4-ED5C-304C-A4F3-1D81F97623D1}"/>
              </a:ext>
            </a:extLst>
          </p:cNvPr>
          <p:cNvSpPr/>
          <p:nvPr/>
        </p:nvSpPr>
        <p:spPr>
          <a:xfrm>
            <a:off x="7308304" y="3132857"/>
            <a:ext cx="1943992" cy="400110"/>
          </a:xfrm>
          <a:prstGeom prst="rect">
            <a:avLst/>
          </a:prstGeom>
        </p:spPr>
        <p:txBody>
          <a:bodyPr wrap="square">
            <a:spAutoFit/>
          </a:bodyPr>
          <a:lstStyle/>
          <a:p>
            <a:r>
              <a:rPr lang="en-US" sz="2000" b="1" dirty="0"/>
              <a:t>32 CPU hours </a:t>
            </a:r>
          </a:p>
        </p:txBody>
      </p:sp>
      <p:sp>
        <p:nvSpPr>
          <p:cNvPr id="54" name="Rectangle 53">
            <a:extLst>
              <a:ext uri="{FF2B5EF4-FFF2-40B4-BE49-F238E27FC236}">
                <a16:creationId xmlns:a16="http://schemas.microsoft.com/office/drawing/2014/main" id="{A1114891-6924-E549-BB9C-5F4051232C35}"/>
              </a:ext>
            </a:extLst>
          </p:cNvPr>
          <p:cNvSpPr/>
          <p:nvPr/>
        </p:nvSpPr>
        <p:spPr>
          <a:xfrm>
            <a:off x="6733819" y="3501008"/>
            <a:ext cx="2734725" cy="369332"/>
          </a:xfrm>
          <a:prstGeom prst="rect">
            <a:avLst/>
          </a:prstGeom>
        </p:spPr>
        <p:txBody>
          <a:bodyPr wrap="square">
            <a:spAutoFit/>
          </a:bodyPr>
          <a:lstStyle/>
          <a:p>
            <a:r>
              <a:rPr lang="en-US"/>
              <a:t>on a 48-core processor</a:t>
            </a:r>
          </a:p>
        </p:txBody>
      </p:sp>
      <p:graphicFrame>
        <p:nvGraphicFramePr>
          <p:cNvPr id="55" name="Chart 54">
            <a:extLst>
              <a:ext uri="{FF2B5EF4-FFF2-40B4-BE49-F238E27FC236}">
                <a16:creationId xmlns:a16="http://schemas.microsoft.com/office/drawing/2014/main" id="{5A873478-83B7-E14B-B7E1-1CCC5A2CDBFD}"/>
              </a:ext>
            </a:extLst>
          </p:cNvPr>
          <p:cNvGraphicFramePr/>
          <p:nvPr/>
        </p:nvGraphicFramePr>
        <p:xfrm>
          <a:off x="7018331" y="3919633"/>
          <a:ext cx="2165700" cy="1732700"/>
        </p:xfrm>
        <a:graphic>
          <a:graphicData uri="http://schemas.openxmlformats.org/drawingml/2006/chart">
            <c:chart xmlns:c="http://schemas.openxmlformats.org/drawingml/2006/chart" xmlns:r="http://schemas.openxmlformats.org/officeDocument/2006/relationships" r:id="rId3"/>
          </a:graphicData>
        </a:graphic>
      </p:graphicFrame>
      <p:sp>
        <p:nvSpPr>
          <p:cNvPr id="56" name="Rectangle 55">
            <a:extLst>
              <a:ext uri="{FF2B5EF4-FFF2-40B4-BE49-F238E27FC236}">
                <a16:creationId xmlns:a16="http://schemas.microsoft.com/office/drawing/2014/main" id="{934F37AF-5D19-F849-8EE2-ACBDBF0168F9}"/>
              </a:ext>
            </a:extLst>
          </p:cNvPr>
          <p:cNvSpPr/>
          <p:nvPr/>
        </p:nvSpPr>
        <p:spPr>
          <a:xfrm>
            <a:off x="1181792" y="6400736"/>
            <a:ext cx="7394172" cy="461665"/>
          </a:xfrm>
          <a:prstGeom prst="rect">
            <a:avLst/>
          </a:prstGeom>
        </p:spPr>
        <p:txBody>
          <a:bodyPr wrap="square">
            <a:spAutoFit/>
          </a:bodyPr>
          <a:lstStyle/>
          <a:p>
            <a:r>
              <a:rPr lang="en-US" sz="1200">
                <a:solidFill>
                  <a:srgbClr val="222222"/>
                </a:solidFill>
                <a:latin typeface="Arial" panose="020B0604020202020204" pitchFamily="34" charset="0"/>
              </a:rPr>
              <a:t>Goyal+, "</a:t>
            </a:r>
            <a:r>
              <a:rPr lang="en-US" sz="1200">
                <a:solidFill>
                  <a:srgbClr val="222222"/>
                </a:solidFill>
                <a:latin typeface="Arial" panose="020B0604020202020204" pitchFamily="34" charset="0"/>
                <a:hlinkClick r:id="rId4"/>
              </a:rPr>
              <a:t>Ultra-fast next generation human genome sequencing data processing using DRAGENTM bio-IT processor for precision medicine</a:t>
            </a:r>
            <a:r>
              <a:rPr lang="en-US" sz="1200">
                <a:solidFill>
                  <a:srgbClr val="222222"/>
                </a:solidFill>
                <a:latin typeface="Arial" panose="020B0604020202020204" pitchFamily="34" charset="0"/>
              </a:rPr>
              <a:t>”, </a:t>
            </a:r>
            <a:r>
              <a:rPr lang="en-US" sz="1200" i="1">
                <a:solidFill>
                  <a:srgbClr val="222222"/>
                </a:solidFill>
                <a:latin typeface="Arial" panose="020B0604020202020204" pitchFamily="34" charset="0"/>
              </a:rPr>
              <a:t>Open Journal of Genetics, </a:t>
            </a:r>
            <a:r>
              <a:rPr lang="en-US" sz="1200">
                <a:solidFill>
                  <a:srgbClr val="222222"/>
                </a:solidFill>
                <a:latin typeface="Arial" panose="020B0604020202020204" pitchFamily="34" charset="0"/>
              </a:rPr>
              <a:t>2017.</a:t>
            </a:r>
            <a:endParaRPr lang="en-US" sz="1200"/>
          </a:p>
        </p:txBody>
      </p:sp>
      <p:sp>
        <p:nvSpPr>
          <p:cNvPr id="4" name="Freeform 3">
            <a:extLst>
              <a:ext uri="{FF2B5EF4-FFF2-40B4-BE49-F238E27FC236}">
                <a16:creationId xmlns:a16="http://schemas.microsoft.com/office/drawing/2014/main" id="{BB56A497-2F0A-5642-B91A-08C6013A5677}"/>
              </a:ext>
            </a:extLst>
          </p:cNvPr>
          <p:cNvSpPr/>
          <p:nvPr/>
        </p:nvSpPr>
        <p:spPr>
          <a:xfrm>
            <a:off x="3652165" y="1850571"/>
            <a:ext cx="2824835" cy="785485"/>
          </a:xfrm>
          <a:custGeom>
            <a:avLst/>
            <a:gdLst>
              <a:gd name="connsiteX0" fmla="*/ 0 w 2942639"/>
              <a:gd name="connsiteY0" fmla="*/ 0 h 846075"/>
              <a:gd name="connsiteX1" fmla="*/ 1328058 w 2942639"/>
              <a:gd name="connsiteY1" fmla="*/ 783772 h 846075"/>
              <a:gd name="connsiteX2" fmla="*/ 2797629 w 2942639"/>
              <a:gd name="connsiteY2" fmla="*/ 783772 h 846075"/>
              <a:gd name="connsiteX3" fmla="*/ 2808515 w 2942639"/>
              <a:gd name="connsiteY3" fmla="*/ 674915 h 846075"/>
              <a:gd name="connsiteX0" fmla="*/ 0 w 2797629"/>
              <a:gd name="connsiteY0" fmla="*/ 0 h 846075"/>
              <a:gd name="connsiteX1" fmla="*/ 1328058 w 2797629"/>
              <a:gd name="connsiteY1" fmla="*/ 783772 h 846075"/>
              <a:gd name="connsiteX2" fmla="*/ 2797629 w 2797629"/>
              <a:gd name="connsiteY2" fmla="*/ 783772 h 846075"/>
              <a:gd name="connsiteX0" fmla="*/ 0 w 2797629"/>
              <a:gd name="connsiteY0" fmla="*/ 0 h 846075"/>
              <a:gd name="connsiteX1" fmla="*/ 653143 w 2797629"/>
              <a:gd name="connsiteY1" fmla="*/ 478972 h 846075"/>
              <a:gd name="connsiteX2" fmla="*/ 1328058 w 2797629"/>
              <a:gd name="connsiteY2" fmla="*/ 783772 h 846075"/>
              <a:gd name="connsiteX3" fmla="*/ 2797629 w 2797629"/>
              <a:gd name="connsiteY3" fmla="*/ 783772 h 846075"/>
              <a:gd name="connsiteX0" fmla="*/ 0 w 2797629"/>
              <a:gd name="connsiteY0" fmla="*/ 0 h 834037"/>
              <a:gd name="connsiteX1" fmla="*/ 489857 w 2797629"/>
              <a:gd name="connsiteY1" fmla="*/ 163286 h 834037"/>
              <a:gd name="connsiteX2" fmla="*/ 1328058 w 2797629"/>
              <a:gd name="connsiteY2" fmla="*/ 783772 h 834037"/>
              <a:gd name="connsiteX3" fmla="*/ 2797629 w 2797629"/>
              <a:gd name="connsiteY3" fmla="*/ 783772 h 834037"/>
              <a:gd name="connsiteX0" fmla="*/ 0 w 2797629"/>
              <a:gd name="connsiteY0" fmla="*/ 0 h 847484"/>
              <a:gd name="connsiteX1" fmla="*/ 489857 w 2797629"/>
              <a:gd name="connsiteY1" fmla="*/ 163286 h 847484"/>
              <a:gd name="connsiteX2" fmla="*/ 1328058 w 2797629"/>
              <a:gd name="connsiteY2" fmla="*/ 783772 h 847484"/>
              <a:gd name="connsiteX3" fmla="*/ 1926772 w 2797629"/>
              <a:gd name="connsiteY3" fmla="*/ 827315 h 847484"/>
              <a:gd name="connsiteX4" fmla="*/ 2797629 w 2797629"/>
              <a:gd name="connsiteY4" fmla="*/ 783772 h 847484"/>
              <a:gd name="connsiteX0" fmla="*/ 0 w 2797629"/>
              <a:gd name="connsiteY0" fmla="*/ 0 h 826268"/>
              <a:gd name="connsiteX1" fmla="*/ 489857 w 2797629"/>
              <a:gd name="connsiteY1" fmla="*/ 163286 h 826268"/>
              <a:gd name="connsiteX2" fmla="*/ 1328058 w 2797629"/>
              <a:gd name="connsiteY2" fmla="*/ 783772 h 826268"/>
              <a:gd name="connsiteX3" fmla="*/ 1959429 w 2797629"/>
              <a:gd name="connsiteY3" fmla="*/ 772887 h 826268"/>
              <a:gd name="connsiteX4" fmla="*/ 2797629 w 2797629"/>
              <a:gd name="connsiteY4" fmla="*/ 783772 h 826268"/>
              <a:gd name="connsiteX0" fmla="*/ 0 w 2797629"/>
              <a:gd name="connsiteY0" fmla="*/ 0 h 828534"/>
              <a:gd name="connsiteX1" fmla="*/ 489857 w 2797629"/>
              <a:gd name="connsiteY1" fmla="*/ 163286 h 828534"/>
              <a:gd name="connsiteX2" fmla="*/ 1328058 w 2797629"/>
              <a:gd name="connsiteY2" fmla="*/ 783772 h 828534"/>
              <a:gd name="connsiteX3" fmla="*/ 1959429 w 2797629"/>
              <a:gd name="connsiteY3" fmla="*/ 772887 h 828534"/>
              <a:gd name="connsiteX4" fmla="*/ 2797629 w 2797629"/>
              <a:gd name="connsiteY4" fmla="*/ 783772 h 828534"/>
              <a:gd name="connsiteX0" fmla="*/ 0 w 2797629"/>
              <a:gd name="connsiteY0" fmla="*/ 0 h 789879"/>
              <a:gd name="connsiteX1" fmla="*/ 489857 w 2797629"/>
              <a:gd name="connsiteY1" fmla="*/ 163286 h 789879"/>
              <a:gd name="connsiteX2" fmla="*/ 1328058 w 2797629"/>
              <a:gd name="connsiteY2" fmla="*/ 783772 h 789879"/>
              <a:gd name="connsiteX3" fmla="*/ 1959429 w 2797629"/>
              <a:gd name="connsiteY3" fmla="*/ 772887 h 789879"/>
              <a:gd name="connsiteX4" fmla="*/ 2797629 w 2797629"/>
              <a:gd name="connsiteY4" fmla="*/ 783772 h 789879"/>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629" h="785485">
                <a:moveTo>
                  <a:pt x="0" y="0"/>
                </a:moveTo>
                <a:cubicBezTo>
                  <a:pt x="157084" y="25723"/>
                  <a:pt x="268514" y="32657"/>
                  <a:pt x="489857" y="163286"/>
                </a:cubicBezTo>
                <a:cubicBezTo>
                  <a:pt x="711200" y="293915"/>
                  <a:pt x="985158" y="780143"/>
                  <a:pt x="1328058" y="783772"/>
                </a:cubicBezTo>
                <a:cubicBezTo>
                  <a:pt x="1670958" y="787401"/>
                  <a:pt x="1529443" y="783773"/>
                  <a:pt x="1959429" y="772887"/>
                </a:cubicBezTo>
                <a:cubicBezTo>
                  <a:pt x="2204357" y="772887"/>
                  <a:pt x="2652486" y="791029"/>
                  <a:pt x="2797629" y="783772"/>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Freeform 56">
            <a:extLst>
              <a:ext uri="{FF2B5EF4-FFF2-40B4-BE49-F238E27FC236}">
                <a16:creationId xmlns:a16="http://schemas.microsoft.com/office/drawing/2014/main" id="{7BFD71AA-3804-E64C-A051-08F34982366F}"/>
              </a:ext>
            </a:extLst>
          </p:cNvPr>
          <p:cNvSpPr/>
          <p:nvPr/>
        </p:nvSpPr>
        <p:spPr>
          <a:xfrm flipV="1">
            <a:off x="3617880" y="3441145"/>
            <a:ext cx="2859120" cy="780806"/>
          </a:xfrm>
          <a:custGeom>
            <a:avLst/>
            <a:gdLst>
              <a:gd name="connsiteX0" fmla="*/ 0 w 2942639"/>
              <a:gd name="connsiteY0" fmla="*/ 0 h 846075"/>
              <a:gd name="connsiteX1" fmla="*/ 1328058 w 2942639"/>
              <a:gd name="connsiteY1" fmla="*/ 783772 h 846075"/>
              <a:gd name="connsiteX2" fmla="*/ 2797629 w 2942639"/>
              <a:gd name="connsiteY2" fmla="*/ 783772 h 846075"/>
              <a:gd name="connsiteX3" fmla="*/ 2808515 w 2942639"/>
              <a:gd name="connsiteY3" fmla="*/ 674915 h 846075"/>
              <a:gd name="connsiteX0" fmla="*/ 0 w 2797629"/>
              <a:gd name="connsiteY0" fmla="*/ 0 h 846075"/>
              <a:gd name="connsiteX1" fmla="*/ 1328058 w 2797629"/>
              <a:gd name="connsiteY1" fmla="*/ 783772 h 846075"/>
              <a:gd name="connsiteX2" fmla="*/ 2797629 w 2797629"/>
              <a:gd name="connsiteY2" fmla="*/ 783772 h 846075"/>
              <a:gd name="connsiteX0" fmla="*/ 0 w 2797629"/>
              <a:gd name="connsiteY0" fmla="*/ 0 h 846075"/>
              <a:gd name="connsiteX1" fmla="*/ 653143 w 2797629"/>
              <a:gd name="connsiteY1" fmla="*/ 478972 h 846075"/>
              <a:gd name="connsiteX2" fmla="*/ 1328058 w 2797629"/>
              <a:gd name="connsiteY2" fmla="*/ 783772 h 846075"/>
              <a:gd name="connsiteX3" fmla="*/ 2797629 w 2797629"/>
              <a:gd name="connsiteY3" fmla="*/ 783772 h 846075"/>
              <a:gd name="connsiteX0" fmla="*/ 0 w 2797629"/>
              <a:gd name="connsiteY0" fmla="*/ 0 h 834037"/>
              <a:gd name="connsiteX1" fmla="*/ 489857 w 2797629"/>
              <a:gd name="connsiteY1" fmla="*/ 163286 h 834037"/>
              <a:gd name="connsiteX2" fmla="*/ 1328058 w 2797629"/>
              <a:gd name="connsiteY2" fmla="*/ 783772 h 834037"/>
              <a:gd name="connsiteX3" fmla="*/ 2797629 w 2797629"/>
              <a:gd name="connsiteY3" fmla="*/ 783772 h 834037"/>
              <a:gd name="connsiteX0" fmla="*/ 0 w 2797629"/>
              <a:gd name="connsiteY0" fmla="*/ 0 h 847484"/>
              <a:gd name="connsiteX1" fmla="*/ 489857 w 2797629"/>
              <a:gd name="connsiteY1" fmla="*/ 163286 h 847484"/>
              <a:gd name="connsiteX2" fmla="*/ 1328058 w 2797629"/>
              <a:gd name="connsiteY2" fmla="*/ 783772 h 847484"/>
              <a:gd name="connsiteX3" fmla="*/ 1926772 w 2797629"/>
              <a:gd name="connsiteY3" fmla="*/ 827315 h 847484"/>
              <a:gd name="connsiteX4" fmla="*/ 2797629 w 2797629"/>
              <a:gd name="connsiteY4" fmla="*/ 783772 h 847484"/>
              <a:gd name="connsiteX0" fmla="*/ 0 w 2797629"/>
              <a:gd name="connsiteY0" fmla="*/ 0 h 826268"/>
              <a:gd name="connsiteX1" fmla="*/ 489857 w 2797629"/>
              <a:gd name="connsiteY1" fmla="*/ 163286 h 826268"/>
              <a:gd name="connsiteX2" fmla="*/ 1328058 w 2797629"/>
              <a:gd name="connsiteY2" fmla="*/ 783772 h 826268"/>
              <a:gd name="connsiteX3" fmla="*/ 1959429 w 2797629"/>
              <a:gd name="connsiteY3" fmla="*/ 772887 h 826268"/>
              <a:gd name="connsiteX4" fmla="*/ 2797629 w 2797629"/>
              <a:gd name="connsiteY4" fmla="*/ 783772 h 826268"/>
              <a:gd name="connsiteX0" fmla="*/ 0 w 2797629"/>
              <a:gd name="connsiteY0" fmla="*/ 0 h 828534"/>
              <a:gd name="connsiteX1" fmla="*/ 489857 w 2797629"/>
              <a:gd name="connsiteY1" fmla="*/ 163286 h 828534"/>
              <a:gd name="connsiteX2" fmla="*/ 1328058 w 2797629"/>
              <a:gd name="connsiteY2" fmla="*/ 783772 h 828534"/>
              <a:gd name="connsiteX3" fmla="*/ 1959429 w 2797629"/>
              <a:gd name="connsiteY3" fmla="*/ 772887 h 828534"/>
              <a:gd name="connsiteX4" fmla="*/ 2797629 w 2797629"/>
              <a:gd name="connsiteY4" fmla="*/ 783772 h 828534"/>
              <a:gd name="connsiteX0" fmla="*/ 0 w 2797629"/>
              <a:gd name="connsiteY0" fmla="*/ 0 h 789879"/>
              <a:gd name="connsiteX1" fmla="*/ 489857 w 2797629"/>
              <a:gd name="connsiteY1" fmla="*/ 163286 h 789879"/>
              <a:gd name="connsiteX2" fmla="*/ 1328058 w 2797629"/>
              <a:gd name="connsiteY2" fmla="*/ 783772 h 789879"/>
              <a:gd name="connsiteX3" fmla="*/ 1959429 w 2797629"/>
              <a:gd name="connsiteY3" fmla="*/ 772887 h 789879"/>
              <a:gd name="connsiteX4" fmla="*/ 2797629 w 2797629"/>
              <a:gd name="connsiteY4" fmla="*/ 783772 h 789879"/>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 name="connsiteX0" fmla="*/ 0 w 2797629"/>
              <a:gd name="connsiteY0" fmla="*/ 0 h 785485"/>
              <a:gd name="connsiteX1" fmla="*/ 489857 w 2797629"/>
              <a:gd name="connsiteY1" fmla="*/ 163286 h 785485"/>
              <a:gd name="connsiteX2" fmla="*/ 1328058 w 2797629"/>
              <a:gd name="connsiteY2" fmla="*/ 783772 h 785485"/>
              <a:gd name="connsiteX3" fmla="*/ 1959429 w 2797629"/>
              <a:gd name="connsiteY3" fmla="*/ 772887 h 785485"/>
              <a:gd name="connsiteX4" fmla="*/ 2797629 w 2797629"/>
              <a:gd name="connsiteY4" fmla="*/ 783772 h 785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629" h="785485">
                <a:moveTo>
                  <a:pt x="0" y="0"/>
                </a:moveTo>
                <a:cubicBezTo>
                  <a:pt x="168631" y="4658"/>
                  <a:pt x="268514" y="32657"/>
                  <a:pt x="489857" y="163286"/>
                </a:cubicBezTo>
                <a:cubicBezTo>
                  <a:pt x="711200" y="293915"/>
                  <a:pt x="985158" y="780143"/>
                  <a:pt x="1328058" y="783772"/>
                </a:cubicBezTo>
                <a:cubicBezTo>
                  <a:pt x="1670958" y="787401"/>
                  <a:pt x="1529443" y="783773"/>
                  <a:pt x="1959429" y="772887"/>
                </a:cubicBezTo>
                <a:cubicBezTo>
                  <a:pt x="2204357" y="772887"/>
                  <a:pt x="2652486" y="791029"/>
                  <a:pt x="2797629" y="783772"/>
                </a:cubicBez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5" name="Rounded Rectangle 4">
            <a:extLst>
              <a:ext uri="{FF2B5EF4-FFF2-40B4-BE49-F238E27FC236}">
                <a16:creationId xmlns:a16="http://schemas.microsoft.com/office/drawing/2014/main" id="{FEAC6045-C261-E047-87CA-C7D4AA978D31}"/>
              </a:ext>
            </a:extLst>
          </p:cNvPr>
          <p:cNvSpPr/>
          <p:nvPr/>
        </p:nvSpPr>
        <p:spPr>
          <a:xfrm>
            <a:off x="6534407" y="2566737"/>
            <a:ext cx="216024" cy="934363"/>
          </a:xfrm>
          <a:prstGeom prst="roundRect">
            <a:avLst>
              <a:gd name="adj" fmla="val 3010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50B5DCA6-B4A6-EC44-867C-E9F40BE13AE3}"/>
              </a:ext>
            </a:extLst>
          </p:cNvPr>
          <p:cNvCxnSpPr>
            <a:cxnSpLocks/>
            <a:stCxn id="4" idx="4"/>
            <a:endCxn id="57" idx="4"/>
          </p:cNvCxnSpPr>
          <p:nvPr/>
        </p:nvCxnSpPr>
        <p:spPr>
          <a:xfrm>
            <a:off x="6477000" y="2634343"/>
            <a:ext cx="0" cy="808505"/>
          </a:xfrm>
          <a:prstGeom prst="line">
            <a:avLst/>
          </a:prstGeom>
          <a:ln w="2857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1056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51"/>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childTnLst>
                                </p:cTn>
                              </p:par>
                              <p:par>
                                <p:cTn id="26" presetID="6" presetClass="emph" presetSubtype="0" fill="hold" grpId="1" nodeType="withEffect">
                                  <p:stCondLst>
                                    <p:cond delay="0"/>
                                  </p:stCondLst>
                                  <p:childTnLst>
                                    <p:animScale>
                                      <p:cBhvr>
                                        <p:cTn id="27" dur="2000" fill="hold"/>
                                        <p:tgtEl>
                                          <p:spTgt spid="47"/>
                                        </p:tgtEl>
                                      </p:cBhvr>
                                      <p:by x="100000" y="150000"/>
                                    </p:animScale>
                                  </p:childTnLst>
                                </p:cTn>
                              </p:par>
                              <p:par>
                                <p:cTn id="28" presetID="6" presetClass="emph" presetSubtype="0" fill="hold" grpId="1" nodeType="withEffect">
                                  <p:stCondLst>
                                    <p:cond delay="0"/>
                                  </p:stCondLst>
                                  <p:childTnLst>
                                    <p:animScale>
                                      <p:cBhvr>
                                        <p:cTn id="29" dur="2000" fill="hold"/>
                                        <p:tgtEl>
                                          <p:spTgt spid="50"/>
                                        </p:tgtEl>
                                      </p:cBhvr>
                                      <p:by x="100000" y="150000"/>
                                    </p:animScale>
                                  </p:childTnLst>
                                </p:cTn>
                              </p:par>
                              <p:par>
                                <p:cTn id="30" presetID="6" presetClass="emph" presetSubtype="0" fill="hold" grpId="1" nodeType="withEffect">
                                  <p:stCondLst>
                                    <p:cond delay="0"/>
                                  </p:stCondLst>
                                  <p:childTnLst>
                                    <p:animScale>
                                      <p:cBhvr>
                                        <p:cTn id="31" dur="2000" fill="hold"/>
                                        <p:tgtEl>
                                          <p:spTgt spid="51"/>
                                        </p:tgtEl>
                                      </p:cBhvr>
                                      <p:by x="100000" y="150000"/>
                                    </p:animScale>
                                  </p:childTnLst>
                                </p:cTn>
                              </p:par>
                              <p:par>
                                <p:cTn id="32" presetID="6" presetClass="emph" presetSubtype="0" fill="hold" grpId="1" nodeType="withEffect">
                                  <p:stCondLst>
                                    <p:cond delay="0"/>
                                  </p:stCondLst>
                                  <p:childTnLst>
                                    <p:animScale>
                                      <p:cBhvr>
                                        <p:cTn id="33" dur="2000" fill="hold"/>
                                        <p:tgtEl>
                                          <p:spTgt spid="52"/>
                                        </p:tgtEl>
                                      </p:cBhvr>
                                      <p:by x="100000" y="150000"/>
                                    </p:animScale>
                                  </p:childTnLst>
                                </p:cTn>
                              </p:par>
                              <p:par>
                                <p:cTn id="34" presetID="22" presetClass="entr" presetSubtype="8"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wipe(left)">
                                      <p:cBhvr>
                                        <p:cTn id="36" dur="500"/>
                                        <p:tgtEl>
                                          <p:spTgt spid="4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1"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animBg="1"/>
      <p:bldP spid="47" grpId="1" animBg="1"/>
      <p:bldP spid="50" grpId="0" animBg="1"/>
      <p:bldP spid="50" grpId="1" animBg="1"/>
      <p:bldP spid="51" grpId="0" animBg="1"/>
      <p:bldP spid="51" grpId="1" animBg="1"/>
      <p:bldP spid="52" grpId="0" animBg="1"/>
      <p:bldP spid="52" grpId="1" animBg="1"/>
      <p:bldP spid="49" grpId="0"/>
      <p:bldP spid="53" grpId="0"/>
      <p:bldP spid="54" grpId="0"/>
      <p:bldGraphic spid="55" grpId="0">
        <p:bldAsOne/>
      </p:bldGraphic>
      <p:bldP spid="4" grpId="0" animBg="1"/>
      <p:bldP spid="57"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dirty="0">
                <a:solidFill>
                  <a:schemeClr val="bg1">
                    <a:lumMod val="50000"/>
                  </a:schemeClr>
                </a:solidFill>
              </a:rPr>
              <a:t>What is Read Mapping?</a:t>
            </a:r>
          </a:p>
          <a:p>
            <a:endParaRPr lang="en-US" dirty="0">
              <a:solidFill>
                <a:schemeClr val="bg1">
                  <a:lumMod val="50000"/>
                </a:schemeClr>
              </a:solidFill>
            </a:endParaRPr>
          </a:p>
          <a:p>
            <a:r>
              <a:rPr lang="en-US" b="1" dirty="0">
                <a:solidFill>
                  <a:srgbClr val="0000FF"/>
                </a:solidFill>
              </a:rPr>
              <a:t>What Makes Read Mapper Slow?</a:t>
            </a:r>
          </a:p>
          <a:p>
            <a:endParaRPr lang="en-US" dirty="0">
              <a:solidFill>
                <a:schemeClr val="bg1">
                  <a:lumMod val="50000"/>
                </a:schemeClr>
              </a:solidFill>
            </a:endParaRPr>
          </a:p>
          <a:p>
            <a:r>
              <a:rPr lang="en-US" dirty="0">
                <a:solidFill>
                  <a:schemeClr val="bg1">
                    <a:lumMod val="50000"/>
                  </a:schemeClr>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48</a:t>
            </a:fld>
            <a:endParaRPr lang="en-US" altLang="en-US"/>
          </a:p>
        </p:txBody>
      </p:sp>
    </p:spTree>
    <p:extLst>
      <p:ext uri="{BB962C8B-B14F-4D97-AF65-F5344CB8AC3E}">
        <p14:creationId xmlns:p14="http://schemas.microsoft.com/office/powerpoint/2010/main" val="3536314273"/>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7CC315D-DF80-4746-810D-29E13CB28EDA}"/>
              </a:ext>
            </a:extLst>
          </p:cNvPr>
          <p:cNvSpPr>
            <a:spLocks noGrp="1"/>
          </p:cNvSpPr>
          <p:nvPr>
            <p:ph type="sldNum" sz="quarter" idx="11"/>
          </p:nvPr>
        </p:nvSpPr>
        <p:spPr/>
        <p:txBody>
          <a:bodyPr/>
          <a:lstStyle/>
          <a:p>
            <a:fld id="{323594FA-E141-4234-AE05-360401972BE7}" type="slidenum">
              <a:rPr lang="en-US" altLang="en-US" smtClean="0"/>
              <a:pPr/>
              <a:t>49</a:t>
            </a:fld>
            <a:endParaRPr lang="en-US" altLang="en-US"/>
          </a:p>
        </p:txBody>
      </p:sp>
      <p:sp>
        <p:nvSpPr>
          <p:cNvPr id="5" name="TextBox 4">
            <a:extLst>
              <a:ext uri="{FF2B5EF4-FFF2-40B4-BE49-F238E27FC236}">
                <a16:creationId xmlns:a16="http://schemas.microsoft.com/office/drawing/2014/main" id="{DD183D55-0BDC-B44D-94D1-F58AA200D9FE}"/>
              </a:ext>
            </a:extLst>
          </p:cNvPr>
          <p:cNvSpPr txBox="1"/>
          <p:nvPr/>
        </p:nvSpPr>
        <p:spPr>
          <a:xfrm>
            <a:off x="647564" y="2017871"/>
            <a:ext cx="7848872" cy="3139321"/>
          </a:xfrm>
          <a:prstGeom prst="rect">
            <a:avLst/>
          </a:prstGeom>
          <a:noFill/>
        </p:spPr>
        <p:txBody>
          <a:bodyPr wrap="square" rtlCol="0">
            <a:spAutoFit/>
          </a:bodyPr>
          <a:lstStyle/>
          <a:p>
            <a:pPr algn="ctr"/>
            <a:r>
              <a:rPr lang="en-US" sz="6600" dirty="0"/>
              <a:t>What makes </a:t>
            </a:r>
          </a:p>
          <a:p>
            <a:pPr algn="ctr"/>
            <a:r>
              <a:rPr lang="en-US" sz="6600" dirty="0">
                <a:solidFill>
                  <a:srgbClr val="0000FF"/>
                </a:solidFill>
              </a:rPr>
              <a:t>read mapping </a:t>
            </a:r>
          </a:p>
          <a:p>
            <a:pPr algn="ctr"/>
            <a:r>
              <a:rPr lang="en-US" sz="6600" dirty="0"/>
              <a:t>a</a:t>
            </a:r>
            <a:r>
              <a:rPr lang="en-US" sz="6600" b="1" dirty="0">
                <a:solidFill>
                  <a:srgbClr val="FF0000"/>
                </a:solidFill>
              </a:rPr>
              <a:t> bottleneck</a:t>
            </a:r>
            <a:r>
              <a:rPr lang="en-US" sz="6600" dirty="0"/>
              <a:t>? </a:t>
            </a:r>
            <a:endParaRPr lang="en-US" sz="6600" dirty="0">
              <a:solidFill>
                <a:srgbClr val="0000FF"/>
              </a:solidFill>
            </a:endParaRPr>
          </a:p>
        </p:txBody>
      </p:sp>
    </p:spTree>
    <p:extLst>
      <p:ext uri="{BB962C8B-B14F-4D97-AF65-F5344CB8AC3E}">
        <p14:creationId xmlns:p14="http://schemas.microsoft.com/office/powerpoint/2010/main" val="34346365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46"/>
          <p:cNvSpPr/>
          <p:nvPr/>
        </p:nvSpPr>
        <p:spPr>
          <a:xfrm>
            <a:off x="1119655" y="2643096"/>
            <a:ext cx="1423293" cy="2532232"/>
          </a:xfrm>
          <a:custGeom>
            <a:avLst/>
            <a:gdLst>
              <a:gd name="connsiteX0" fmla="*/ 350916 w 573109"/>
              <a:gd name="connsiteY0" fmla="*/ 0 h 1019639"/>
              <a:gd name="connsiteX1" fmla="*/ 470557 w 573109"/>
              <a:gd name="connsiteY1" fmla="*/ 51275 h 1019639"/>
              <a:gd name="connsiteX2" fmla="*/ 496195 w 573109"/>
              <a:gd name="connsiteY2" fmla="*/ 85458 h 1019639"/>
              <a:gd name="connsiteX3" fmla="*/ 521832 w 573109"/>
              <a:gd name="connsiteY3" fmla="*/ 153825 h 1019639"/>
              <a:gd name="connsiteX4" fmla="*/ 368008 w 573109"/>
              <a:gd name="connsiteY4" fmla="*/ 444382 h 1019639"/>
              <a:gd name="connsiteX5" fmla="*/ 316733 w 573109"/>
              <a:gd name="connsiteY5" fmla="*/ 461473 h 1019639"/>
              <a:gd name="connsiteX6" fmla="*/ 248367 w 573109"/>
              <a:gd name="connsiteY6" fmla="*/ 239283 h 1019639"/>
              <a:gd name="connsiteX7" fmla="*/ 282550 w 573109"/>
              <a:gd name="connsiteY7" fmla="*/ 222191 h 1019639"/>
              <a:gd name="connsiteX8" fmla="*/ 419283 w 573109"/>
              <a:gd name="connsiteY8" fmla="*/ 230737 h 1019639"/>
              <a:gd name="connsiteX9" fmla="*/ 556015 w 573109"/>
              <a:gd name="connsiteY9" fmla="*/ 427290 h 1019639"/>
              <a:gd name="connsiteX10" fmla="*/ 530378 w 573109"/>
              <a:gd name="connsiteY10" fmla="*/ 700756 h 1019639"/>
              <a:gd name="connsiteX11" fmla="*/ 496195 w 573109"/>
              <a:gd name="connsiteY11" fmla="*/ 717847 h 1019639"/>
              <a:gd name="connsiteX12" fmla="*/ 419283 w 573109"/>
              <a:gd name="connsiteY12" fmla="*/ 726393 h 1019639"/>
              <a:gd name="connsiteX13" fmla="*/ 291096 w 573109"/>
              <a:gd name="connsiteY13" fmla="*/ 717847 h 1019639"/>
              <a:gd name="connsiteX14" fmla="*/ 282550 w 573109"/>
              <a:gd name="connsiteY14" fmla="*/ 692210 h 1019639"/>
              <a:gd name="connsiteX15" fmla="*/ 274004 w 573109"/>
              <a:gd name="connsiteY15" fmla="*/ 623843 h 1019639"/>
              <a:gd name="connsiteX16" fmla="*/ 308187 w 573109"/>
              <a:gd name="connsiteY16" fmla="*/ 572569 h 1019639"/>
              <a:gd name="connsiteX17" fmla="*/ 504741 w 573109"/>
              <a:gd name="connsiteY17" fmla="*/ 623843 h 1019639"/>
              <a:gd name="connsiteX18" fmla="*/ 564561 w 573109"/>
              <a:gd name="connsiteY18" fmla="*/ 726393 h 1019639"/>
              <a:gd name="connsiteX19" fmla="*/ 530378 w 573109"/>
              <a:gd name="connsiteY19" fmla="*/ 880217 h 1019639"/>
              <a:gd name="connsiteX20" fmla="*/ 470557 w 573109"/>
              <a:gd name="connsiteY20" fmla="*/ 914400 h 1019639"/>
              <a:gd name="connsiteX21" fmla="*/ 325279 w 573109"/>
              <a:gd name="connsiteY21" fmla="*/ 974221 h 1019639"/>
              <a:gd name="connsiteX22" fmla="*/ 77451 w 573109"/>
              <a:gd name="connsiteY22" fmla="*/ 888763 h 1019639"/>
              <a:gd name="connsiteX23" fmla="*/ 68905 w 573109"/>
              <a:gd name="connsiteY23" fmla="*/ 854580 h 1019639"/>
              <a:gd name="connsiteX24" fmla="*/ 77451 w 573109"/>
              <a:gd name="connsiteY24" fmla="*/ 717847 h 1019639"/>
              <a:gd name="connsiteX25" fmla="*/ 103088 w 573109"/>
              <a:gd name="connsiteY25" fmla="*/ 675118 h 1019639"/>
              <a:gd name="connsiteX26" fmla="*/ 197092 w 573109"/>
              <a:gd name="connsiteY26" fmla="*/ 683664 h 1019639"/>
              <a:gd name="connsiteX27" fmla="*/ 239821 w 573109"/>
              <a:gd name="connsiteY27" fmla="*/ 863126 h 1019639"/>
              <a:gd name="connsiteX28" fmla="*/ 222729 w 573109"/>
              <a:gd name="connsiteY28" fmla="*/ 897309 h 1019639"/>
              <a:gd name="connsiteX29" fmla="*/ 188546 w 573109"/>
              <a:gd name="connsiteY29" fmla="*/ 982767 h 1019639"/>
              <a:gd name="connsiteX30" fmla="*/ 171455 w 573109"/>
              <a:gd name="connsiteY30" fmla="*/ 1008404 h 1019639"/>
              <a:gd name="connsiteX31" fmla="*/ 128726 w 573109"/>
              <a:gd name="connsiteY31" fmla="*/ 1016950 h 1019639"/>
              <a:gd name="connsiteX32" fmla="*/ 43268 w 573109"/>
              <a:gd name="connsiteY32" fmla="*/ 1008404 h 1019639"/>
              <a:gd name="connsiteX33" fmla="*/ 9085 w 573109"/>
              <a:gd name="connsiteY33" fmla="*/ 734939 h 1019639"/>
              <a:gd name="connsiteX34" fmla="*/ 43268 w 573109"/>
              <a:gd name="connsiteY34" fmla="*/ 598206 h 1019639"/>
              <a:gd name="connsiteX35" fmla="*/ 60359 w 573109"/>
              <a:gd name="connsiteY35" fmla="*/ 589660 h 1019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73109" h="1019639">
                <a:moveTo>
                  <a:pt x="350916" y="0"/>
                </a:moveTo>
                <a:cubicBezTo>
                  <a:pt x="411043" y="15032"/>
                  <a:pt x="424370" y="10220"/>
                  <a:pt x="470557" y="51275"/>
                </a:cubicBezTo>
                <a:cubicBezTo>
                  <a:pt x="481202" y="60738"/>
                  <a:pt x="487649" y="74064"/>
                  <a:pt x="496195" y="85458"/>
                </a:cubicBezTo>
                <a:cubicBezTo>
                  <a:pt x="504741" y="108247"/>
                  <a:pt x="524176" y="129600"/>
                  <a:pt x="521832" y="153825"/>
                </a:cubicBezTo>
                <a:cubicBezTo>
                  <a:pt x="505949" y="317944"/>
                  <a:pt x="488215" y="357566"/>
                  <a:pt x="368008" y="444382"/>
                </a:cubicBezTo>
                <a:cubicBezTo>
                  <a:pt x="353403" y="454930"/>
                  <a:pt x="333825" y="455776"/>
                  <a:pt x="316733" y="461473"/>
                </a:cubicBezTo>
                <a:cubicBezTo>
                  <a:pt x="163578" y="356180"/>
                  <a:pt x="133411" y="402137"/>
                  <a:pt x="248367" y="239283"/>
                </a:cubicBezTo>
                <a:cubicBezTo>
                  <a:pt x="255714" y="228875"/>
                  <a:pt x="271156" y="227888"/>
                  <a:pt x="282550" y="222191"/>
                </a:cubicBezTo>
                <a:cubicBezTo>
                  <a:pt x="328128" y="225040"/>
                  <a:pt x="376316" y="215269"/>
                  <a:pt x="419283" y="230737"/>
                </a:cubicBezTo>
                <a:cubicBezTo>
                  <a:pt x="498167" y="259135"/>
                  <a:pt x="527425" y="366024"/>
                  <a:pt x="556015" y="427290"/>
                </a:cubicBezTo>
                <a:cubicBezTo>
                  <a:pt x="572516" y="559297"/>
                  <a:pt x="593579" y="574354"/>
                  <a:pt x="530378" y="700756"/>
                </a:cubicBezTo>
                <a:cubicBezTo>
                  <a:pt x="524681" y="712150"/>
                  <a:pt x="508608" y="714983"/>
                  <a:pt x="496195" y="717847"/>
                </a:cubicBezTo>
                <a:cubicBezTo>
                  <a:pt x="471060" y="723647"/>
                  <a:pt x="444920" y="723544"/>
                  <a:pt x="419283" y="726393"/>
                </a:cubicBezTo>
                <a:cubicBezTo>
                  <a:pt x="376554" y="723544"/>
                  <a:pt x="332641" y="728233"/>
                  <a:pt x="291096" y="717847"/>
                </a:cubicBezTo>
                <a:cubicBezTo>
                  <a:pt x="282357" y="715662"/>
                  <a:pt x="284161" y="701073"/>
                  <a:pt x="282550" y="692210"/>
                </a:cubicBezTo>
                <a:cubicBezTo>
                  <a:pt x="278442" y="669614"/>
                  <a:pt x="276853" y="646632"/>
                  <a:pt x="274004" y="623843"/>
                </a:cubicBezTo>
                <a:cubicBezTo>
                  <a:pt x="285398" y="606752"/>
                  <a:pt x="287804" y="575117"/>
                  <a:pt x="308187" y="572569"/>
                </a:cubicBezTo>
                <a:cubicBezTo>
                  <a:pt x="362749" y="565749"/>
                  <a:pt x="465283" y="564656"/>
                  <a:pt x="504741" y="623843"/>
                </a:cubicBezTo>
                <a:cubicBezTo>
                  <a:pt x="526693" y="656771"/>
                  <a:pt x="544621" y="692210"/>
                  <a:pt x="564561" y="726393"/>
                </a:cubicBezTo>
                <a:cubicBezTo>
                  <a:pt x="553167" y="777668"/>
                  <a:pt x="553868" y="833237"/>
                  <a:pt x="530378" y="880217"/>
                </a:cubicBezTo>
                <a:cubicBezTo>
                  <a:pt x="520107" y="900759"/>
                  <a:pt x="491435" y="904831"/>
                  <a:pt x="470557" y="914400"/>
                </a:cubicBezTo>
                <a:cubicBezTo>
                  <a:pt x="422949" y="936221"/>
                  <a:pt x="373705" y="954281"/>
                  <a:pt x="325279" y="974221"/>
                </a:cubicBezTo>
                <a:cubicBezTo>
                  <a:pt x="242670" y="945735"/>
                  <a:pt x="156636" y="925716"/>
                  <a:pt x="77451" y="888763"/>
                </a:cubicBezTo>
                <a:cubicBezTo>
                  <a:pt x="66808" y="883796"/>
                  <a:pt x="68905" y="866325"/>
                  <a:pt x="68905" y="854580"/>
                </a:cubicBezTo>
                <a:cubicBezTo>
                  <a:pt x="68905" y="808913"/>
                  <a:pt x="68906" y="762707"/>
                  <a:pt x="77451" y="717847"/>
                </a:cubicBezTo>
                <a:cubicBezTo>
                  <a:pt x="80559" y="701530"/>
                  <a:pt x="94542" y="689361"/>
                  <a:pt x="103088" y="675118"/>
                </a:cubicBezTo>
                <a:cubicBezTo>
                  <a:pt x="134423" y="677967"/>
                  <a:pt x="170676" y="666571"/>
                  <a:pt x="197092" y="683664"/>
                </a:cubicBezTo>
                <a:cubicBezTo>
                  <a:pt x="263775" y="726812"/>
                  <a:pt x="252113" y="801665"/>
                  <a:pt x="239821" y="863126"/>
                </a:cubicBezTo>
                <a:cubicBezTo>
                  <a:pt x="237323" y="875618"/>
                  <a:pt x="227747" y="885600"/>
                  <a:pt x="222729" y="897309"/>
                </a:cubicBezTo>
                <a:cubicBezTo>
                  <a:pt x="210643" y="925509"/>
                  <a:pt x="201403" y="954910"/>
                  <a:pt x="188546" y="982767"/>
                </a:cubicBezTo>
                <a:cubicBezTo>
                  <a:pt x="184242" y="992092"/>
                  <a:pt x="180372" y="1003308"/>
                  <a:pt x="171455" y="1008404"/>
                </a:cubicBezTo>
                <a:cubicBezTo>
                  <a:pt x="158844" y="1015610"/>
                  <a:pt x="142969" y="1014101"/>
                  <a:pt x="128726" y="1016950"/>
                </a:cubicBezTo>
                <a:cubicBezTo>
                  <a:pt x="100240" y="1014101"/>
                  <a:pt x="62848" y="1029289"/>
                  <a:pt x="43268" y="1008404"/>
                </a:cubicBezTo>
                <a:cubicBezTo>
                  <a:pt x="-18162" y="942878"/>
                  <a:pt x="1514" y="808126"/>
                  <a:pt x="9085" y="734939"/>
                </a:cubicBezTo>
                <a:cubicBezTo>
                  <a:pt x="12013" y="706630"/>
                  <a:pt x="16654" y="631474"/>
                  <a:pt x="43268" y="598206"/>
                </a:cubicBezTo>
                <a:cubicBezTo>
                  <a:pt x="47247" y="593232"/>
                  <a:pt x="54662" y="592509"/>
                  <a:pt x="60359" y="589660"/>
                </a:cubicBezTo>
              </a:path>
            </a:pathLst>
          </a:custGeom>
          <a:noFill/>
          <a:ln w="38100">
            <a:solidFill>
              <a:srgbClr val="EC14CD"/>
            </a:solidFill>
          </a:ln>
        </p:spPr>
        <p:txBody>
          <a:bodyPr rtlCol="0" anchor="ctr"/>
          <a:lstStyle/>
          <a:p>
            <a:pPr algn="ctr"/>
            <a:endParaRPr lang="en-US"/>
          </a:p>
        </p:txBody>
      </p:sp>
      <p:sp>
        <p:nvSpPr>
          <p:cNvPr id="2" name="Title 1"/>
          <p:cNvSpPr>
            <a:spLocks noGrp="1"/>
          </p:cNvSpPr>
          <p:nvPr>
            <p:ph type="title"/>
          </p:nvPr>
        </p:nvSpPr>
        <p:spPr/>
        <p:txBody>
          <a:bodyPr/>
          <a:lstStyle/>
          <a:p>
            <a:r>
              <a:rPr lang="en-US" sz="3800"/>
              <a:t>Read Mapping</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Freeform 7"/>
          <p:cNvSpPr/>
          <p:nvPr/>
        </p:nvSpPr>
        <p:spPr>
          <a:xfrm>
            <a:off x="4282706" y="28311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6" name="Freeform 15"/>
          <p:cNvSpPr/>
          <p:nvPr/>
        </p:nvSpPr>
        <p:spPr>
          <a:xfrm>
            <a:off x="4435106" y="29835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7" name="Freeform 16"/>
          <p:cNvSpPr/>
          <p:nvPr/>
        </p:nvSpPr>
        <p:spPr>
          <a:xfrm>
            <a:off x="4710915" y="2881905"/>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8" name="Freeform 17"/>
          <p:cNvSpPr/>
          <p:nvPr/>
        </p:nvSpPr>
        <p:spPr>
          <a:xfrm>
            <a:off x="4377124" y="3406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9" name="Freeform 18"/>
          <p:cNvSpPr/>
          <p:nvPr/>
        </p:nvSpPr>
        <p:spPr>
          <a:xfrm>
            <a:off x="4652933" y="324314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0" name="Freeform 19"/>
          <p:cNvSpPr/>
          <p:nvPr/>
        </p:nvSpPr>
        <p:spPr>
          <a:xfrm>
            <a:off x="4493088" y="345896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1" name="Freeform 20"/>
          <p:cNvSpPr/>
          <p:nvPr/>
        </p:nvSpPr>
        <p:spPr>
          <a:xfrm>
            <a:off x="4767623" y="3570526"/>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2" name="Freeform 21"/>
          <p:cNvSpPr/>
          <p:nvPr/>
        </p:nvSpPr>
        <p:spPr>
          <a:xfrm>
            <a:off x="4684757" y="3638260"/>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3" name="Freeform 22"/>
          <p:cNvSpPr/>
          <p:nvPr/>
        </p:nvSpPr>
        <p:spPr>
          <a:xfrm>
            <a:off x="4377124" y="39148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4" name="Freeform 23"/>
          <p:cNvSpPr/>
          <p:nvPr/>
        </p:nvSpPr>
        <p:spPr>
          <a:xfrm>
            <a:off x="4594951" y="3796741"/>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5" name="Freeform 24"/>
          <p:cNvSpPr/>
          <p:nvPr/>
        </p:nvSpPr>
        <p:spPr>
          <a:xfrm>
            <a:off x="4493088" y="3965638"/>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6" name="Freeform 25"/>
          <p:cNvSpPr/>
          <p:nvPr/>
        </p:nvSpPr>
        <p:spPr>
          <a:xfrm>
            <a:off x="4709641" y="4101104"/>
            <a:ext cx="85699" cy="550614"/>
          </a:xfrm>
          <a:custGeom>
            <a:avLst/>
            <a:gdLst>
              <a:gd name="connsiteX0" fmla="*/ 23852 w 57982"/>
              <a:gd name="connsiteY0" fmla="*/ 0 h 372533"/>
              <a:gd name="connsiteX1" fmla="*/ 1274 w 57982"/>
              <a:gd name="connsiteY1" fmla="*/ 146755 h 372533"/>
              <a:gd name="connsiteX2" fmla="*/ 57718 w 57982"/>
              <a:gd name="connsiteY2" fmla="*/ 237066 h 372533"/>
              <a:gd name="connsiteX3" fmla="*/ 23852 w 57982"/>
              <a:gd name="connsiteY3" fmla="*/ 372533 h 372533"/>
            </a:gdLst>
            <a:ahLst/>
            <a:cxnLst>
              <a:cxn ang="0">
                <a:pos x="connsiteX0" y="connsiteY0"/>
              </a:cxn>
              <a:cxn ang="0">
                <a:pos x="connsiteX1" y="connsiteY1"/>
              </a:cxn>
              <a:cxn ang="0">
                <a:pos x="connsiteX2" y="connsiteY2"/>
              </a:cxn>
              <a:cxn ang="0">
                <a:pos x="connsiteX3" y="connsiteY3"/>
              </a:cxn>
            </a:cxnLst>
            <a:rect l="l" t="t" r="r" b="b"/>
            <a:pathLst>
              <a:path w="57982" h="372533">
                <a:moveTo>
                  <a:pt x="23852" y="0"/>
                </a:moveTo>
                <a:cubicBezTo>
                  <a:pt x="9741" y="53622"/>
                  <a:pt x="-4370" y="107244"/>
                  <a:pt x="1274" y="146755"/>
                </a:cubicBezTo>
                <a:cubicBezTo>
                  <a:pt x="6918" y="186266"/>
                  <a:pt x="53955" y="199436"/>
                  <a:pt x="57718" y="237066"/>
                </a:cubicBezTo>
                <a:cubicBezTo>
                  <a:pt x="61481" y="274696"/>
                  <a:pt x="23852" y="357481"/>
                  <a:pt x="23852" y="372533"/>
                </a:cubicBezTo>
              </a:path>
            </a:pathLst>
          </a:custGeom>
          <a:noFill/>
          <a:ln w="28575">
            <a:solidFill>
              <a:srgbClr val="EC14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10" name="Freeform 9"/>
          <p:cNvSpPr/>
          <p:nvPr/>
        </p:nvSpPr>
        <p:spPr>
          <a:xfrm>
            <a:off x="7188663" y="2262713"/>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chemeClr val="tx1">
                <a:lumMod val="75000"/>
                <a:lumOff val="25000"/>
              </a:schemeClr>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32" name="Right Arrow 31"/>
          <p:cNvSpPr/>
          <p:nvPr/>
        </p:nvSpPr>
        <p:spPr>
          <a:xfrm>
            <a:off x="3085970" y="380812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27" name="Freeform 26"/>
          <p:cNvSpPr/>
          <p:nvPr/>
        </p:nvSpPr>
        <p:spPr>
          <a:xfrm>
            <a:off x="7188663" y="2273450"/>
            <a:ext cx="517263" cy="3384376"/>
          </a:xfrm>
          <a:custGeom>
            <a:avLst/>
            <a:gdLst>
              <a:gd name="connsiteX0" fmla="*/ 47703 w 229231"/>
              <a:gd name="connsiteY0" fmla="*/ 0 h 2754489"/>
              <a:gd name="connsiteX1" fmla="*/ 2548 w 229231"/>
              <a:gd name="connsiteY1" fmla="*/ 225778 h 2754489"/>
              <a:gd name="connsiteX2" fmla="*/ 115437 w 229231"/>
              <a:gd name="connsiteY2" fmla="*/ 406400 h 2754489"/>
              <a:gd name="connsiteX3" fmla="*/ 47703 w 229231"/>
              <a:gd name="connsiteY3" fmla="*/ 620889 h 2754489"/>
              <a:gd name="connsiteX4" fmla="*/ 160592 w 229231"/>
              <a:gd name="connsiteY4" fmla="*/ 846667 h 2754489"/>
              <a:gd name="connsiteX5" fmla="*/ 25125 w 229231"/>
              <a:gd name="connsiteY5" fmla="*/ 1106311 h 2754489"/>
              <a:gd name="connsiteX6" fmla="*/ 183170 w 229231"/>
              <a:gd name="connsiteY6" fmla="*/ 1354667 h 2754489"/>
              <a:gd name="connsiteX7" fmla="*/ 70281 w 229231"/>
              <a:gd name="connsiteY7" fmla="*/ 1591734 h 2754489"/>
              <a:gd name="connsiteX8" fmla="*/ 194459 w 229231"/>
              <a:gd name="connsiteY8" fmla="*/ 1873956 h 2754489"/>
              <a:gd name="connsiteX9" fmla="*/ 70281 w 229231"/>
              <a:gd name="connsiteY9" fmla="*/ 2156178 h 2754489"/>
              <a:gd name="connsiteX10" fmla="*/ 228325 w 229231"/>
              <a:gd name="connsiteY10" fmla="*/ 2370667 h 2754489"/>
              <a:gd name="connsiteX11" fmla="*/ 138014 w 229231"/>
              <a:gd name="connsiteY11" fmla="*/ 2630311 h 2754489"/>
              <a:gd name="connsiteX12" fmla="*/ 205748 w 229231"/>
              <a:gd name="connsiteY12" fmla="*/ 2754489 h 275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231" h="2754489">
                <a:moveTo>
                  <a:pt x="47703" y="0"/>
                </a:moveTo>
                <a:cubicBezTo>
                  <a:pt x="19481" y="79022"/>
                  <a:pt x="-8741" y="158045"/>
                  <a:pt x="2548" y="225778"/>
                </a:cubicBezTo>
                <a:cubicBezTo>
                  <a:pt x="13837" y="293511"/>
                  <a:pt x="107911" y="340548"/>
                  <a:pt x="115437" y="406400"/>
                </a:cubicBezTo>
                <a:cubicBezTo>
                  <a:pt x="122963" y="472252"/>
                  <a:pt x="40177" y="547511"/>
                  <a:pt x="47703" y="620889"/>
                </a:cubicBezTo>
                <a:cubicBezTo>
                  <a:pt x="55229" y="694267"/>
                  <a:pt x="164355" y="765763"/>
                  <a:pt x="160592" y="846667"/>
                </a:cubicBezTo>
                <a:cubicBezTo>
                  <a:pt x="156829" y="927571"/>
                  <a:pt x="21362" y="1021644"/>
                  <a:pt x="25125" y="1106311"/>
                </a:cubicBezTo>
                <a:cubicBezTo>
                  <a:pt x="28888" y="1190978"/>
                  <a:pt x="175644" y="1273763"/>
                  <a:pt x="183170" y="1354667"/>
                </a:cubicBezTo>
                <a:cubicBezTo>
                  <a:pt x="190696" y="1435571"/>
                  <a:pt x="68400" y="1505186"/>
                  <a:pt x="70281" y="1591734"/>
                </a:cubicBezTo>
                <a:cubicBezTo>
                  <a:pt x="72162" y="1678282"/>
                  <a:pt x="194459" y="1779882"/>
                  <a:pt x="194459" y="1873956"/>
                </a:cubicBezTo>
                <a:cubicBezTo>
                  <a:pt x="194459" y="1968030"/>
                  <a:pt x="64637" y="2073393"/>
                  <a:pt x="70281" y="2156178"/>
                </a:cubicBezTo>
                <a:cubicBezTo>
                  <a:pt x="75925" y="2238963"/>
                  <a:pt x="217036" y="2291645"/>
                  <a:pt x="228325" y="2370667"/>
                </a:cubicBezTo>
                <a:cubicBezTo>
                  <a:pt x="239614" y="2449689"/>
                  <a:pt x="141777" y="2566341"/>
                  <a:pt x="138014" y="2630311"/>
                </a:cubicBezTo>
                <a:cubicBezTo>
                  <a:pt x="134251" y="2694281"/>
                  <a:pt x="192578" y="2718741"/>
                  <a:pt x="205748" y="2754489"/>
                </a:cubicBezTo>
              </a:path>
            </a:pathLst>
          </a:custGeom>
          <a:ln>
            <a:solidFill>
              <a:srgbClr val="EC14CD"/>
            </a:solidFill>
          </a:ln>
        </p:spPr>
        <p:style>
          <a:lnRef idx="2">
            <a:schemeClr val="accent5"/>
          </a:lnRef>
          <a:fillRef idx="0">
            <a:schemeClr val="accent5"/>
          </a:fillRef>
          <a:effectRef idx="1">
            <a:schemeClr val="accent5"/>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lumMod val="65000"/>
                  <a:lumOff val="35000"/>
                </a:srgbClr>
              </a:solidFill>
              <a:effectLst/>
              <a:uLnTx/>
              <a:uFillTx/>
              <a:latin typeface="Tahoma"/>
              <a:ea typeface="+mn-ea"/>
              <a:cs typeface="+mn-cs"/>
            </a:endParaRPr>
          </a:p>
        </p:txBody>
      </p:sp>
      <p:sp>
        <p:nvSpPr>
          <p:cNvPr id="28" name="TextBox 27"/>
          <p:cNvSpPr txBox="1"/>
          <p:nvPr/>
        </p:nvSpPr>
        <p:spPr>
          <a:xfrm>
            <a:off x="6402552" y="5580644"/>
            <a:ext cx="20894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Reference genome</a:t>
            </a:r>
          </a:p>
        </p:txBody>
      </p:sp>
      <p:sp>
        <p:nvSpPr>
          <p:cNvPr id="5" name="TextBox 4"/>
          <p:cNvSpPr txBox="1"/>
          <p:nvPr/>
        </p:nvSpPr>
        <p:spPr>
          <a:xfrm>
            <a:off x="3841475" y="5500141"/>
            <a:ext cx="150695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FF"/>
                </a:solidFill>
                <a:effectLst/>
                <a:uLnTx/>
                <a:uFillTx/>
                <a:latin typeface="Tahoma"/>
                <a:ea typeface="+mn-ea"/>
                <a:cs typeface="+mn-cs"/>
              </a:rPr>
              <a:t>Reads</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FF"/>
                </a:solidFill>
                <a:latin typeface="Tahoma"/>
              </a:rPr>
              <a:t>“text format”</a:t>
            </a:r>
            <a:endParaRPr kumimoji="0" lang="en-US" sz="1800" b="0" i="0" u="none" strike="noStrike" kern="1200" cap="none" spc="0" normalizeH="0" baseline="0" noProof="0">
              <a:ln>
                <a:noFill/>
              </a:ln>
              <a:solidFill>
                <a:srgbClr val="0000FF"/>
              </a:solidFill>
              <a:effectLst/>
              <a:uLnTx/>
              <a:uFillTx/>
              <a:latin typeface="Tahoma"/>
              <a:ea typeface="+mn-ea"/>
              <a:cs typeface="+mn-cs"/>
            </a:endParaRPr>
          </a:p>
        </p:txBody>
      </p:sp>
      <p:sp>
        <p:nvSpPr>
          <p:cNvPr id="6" name="TextBox 5"/>
          <p:cNvSpPr txBox="1"/>
          <p:nvPr/>
        </p:nvSpPr>
        <p:spPr>
          <a:xfrm>
            <a:off x="731427" y="5487386"/>
            <a:ext cx="200067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Tahoma"/>
                <a:ea typeface="+mn-ea"/>
                <a:cs typeface="+mn-cs"/>
              </a:rPr>
              <a:t>DNA Sample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solidFill>
                  <a:srgbClr val="000000"/>
                </a:solidFill>
                <a:latin typeface="Tahoma"/>
              </a:rPr>
              <a:t>“chemical format”</a:t>
            </a: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
        <p:nvSpPr>
          <p:cNvPr id="66" name="Right Arrow 65"/>
          <p:cNvSpPr/>
          <p:nvPr/>
        </p:nvSpPr>
        <p:spPr>
          <a:xfrm>
            <a:off x="5752225" y="3840844"/>
            <a:ext cx="432048" cy="442507"/>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mn-ea"/>
              <a:cs typeface="+mn-cs"/>
            </a:endParaRPr>
          </a:p>
        </p:txBody>
      </p:sp>
      <p:sp>
        <p:nvSpPr>
          <p:cNvPr id="9" name="TextBox 8"/>
          <p:cNvSpPr txBox="1"/>
          <p:nvPr/>
        </p:nvSpPr>
        <p:spPr>
          <a:xfrm>
            <a:off x="6297883" y="5590981"/>
            <a:ext cx="2298819" cy="646331"/>
          </a:xfrm>
          <a:prstGeom prst="rect">
            <a:avLst/>
          </a:prstGeom>
          <a:noFill/>
        </p:spPr>
        <p:txBody>
          <a:bodyPr wrap="square" rtlCol="0">
            <a:spAutoFit/>
          </a:bodyPr>
          <a:lstStyle/>
          <a:p>
            <a:pPr algn="ctr"/>
            <a:r>
              <a:rPr lang="en-US">
                <a:solidFill>
                  <a:srgbClr val="FF0000"/>
                </a:solidFill>
              </a:rPr>
              <a:t>Subject genome</a:t>
            </a:r>
          </a:p>
          <a:p>
            <a:pPr algn="ctr"/>
            <a:r>
              <a:rPr lang="en-US">
                <a:solidFill>
                  <a:srgbClr val="FF0000"/>
                </a:solidFill>
              </a:rPr>
              <a:t>“text format”</a:t>
            </a:r>
          </a:p>
        </p:txBody>
      </p:sp>
      <p:sp>
        <p:nvSpPr>
          <p:cNvPr id="29" name="Rectangle 28"/>
          <p:cNvSpPr/>
          <p:nvPr/>
        </p:nvSpPr>
        <p:spPr>
          <a:xfrm>
            <a:off x="188170" y="908720"/>
            <a:ext cx="8549306" cy="1071934"/>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600">
                <a:solidFill>
                  <a:schemeClr val="tx1"/>
                </a:solidFill>
              </a:rPr>
              <a:t>Map </a:t>
            </a:r>
            <a:r>
              <a:rPr lang="en-US" sz="2600">
                <a:solidFill>
                  <a:srgbClr val="0000FF"/>
                </a:solidFill>
              </a:rPr>
              <a:t>reads</a:t>
            </a:r>
            <a:r>
              <a:rPr lang="en-US" sz="2600">
                <a:solidFill>
                  <a:schemeClr val="tx1"/>
                </a:solidFill>
              </a:rPr>
              <a:t> to a known reference genome with some minor differences allowed</a:t>
            </a:r>
          </a:p>
        </p:txBody>
      </p:sp>
    </p:spTree>
    <p:extLst>
      <p:ext uri="{BB962C8B-B14F-4D97-AF65-F5344CB8AC3E}">
        <p14:creationId xmlns:p14="http://schemas.microsoft.com/office/powerpoint/2010/main" val="31861396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66667E-6 4.81481E-6 L 0.2757 -0.01482 " pathEditMode="relative" rAng="0" ptsTypes="AA">
                                      <p:cBhvr>
                                        <p:cTn id="42" dur="2000" fill="hold"/>
                                        <p:tgtEl>
                                          <p:spTgt spid="17"/>
                                        </p:tgtEl>
                                        <p:attrNameLst>
                                          <p:attrName>ppt_x</p:attrName>
                                          <p:attrName>ppt_y</p:attrName>
                                        </p:attrNameLst>
                                      </p:cBhvr>
                                      <p:rCtr x="13785" y="-741"/>
                                    </p:animMotion>
                                  </p:childTnLst>
                                </p:cTn>
                              </p:par>
                              <p:par>
                                <p:cTn id="43" presetID="1"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1" nodeType="clickEffect">
                                  <p:stCondLst>
                                    <p:cond delay="0"/>
                                  </p:stCondLst>
                                  <p:childTnLst>
                                    <p:animMotion origin="layout" path="M -1.66667E-6 -2.96296E-6 L 0.27413 -0.16203 " pathEditMode="relative" rAng="0" ptsTypes="AA">
                                      <p:cBhvr>
                                        <p:cTn id="50" dur="2000" fill="hold"/>
                                        <p:tgtEl>
                                          <p:spTgt spid="19"/>
                                        </p:tgtEl>
                                        <p:attrNameLst>
                                          <p:attrName>ppt_x</p:attrName>
                                          <p:attrName>ppt_y</p:attrName>
                                        </p:attrNameLst>
                                      </p:cBhvr>
                                      <p:rCtr x="13698" y="-8102"/>
                                    </p:animMotion>
                                  </p:childTnLst>
                                </p:cTn>
                              </p:par>
                              <p:par>
                                <p:cTn id="51" presetID="42" presetClass="path" presetSubtype="0" accel="50000" decel="50000" fill="hold" grpId="1" nodeType="withEffect">
                                  <p:stCondLst>
                                    <p:cond delay="0"/>
                                  </p:stCondLst>
                                  <p:childTnLst>
                                    <p:animMotion origin="layout" path="M -1.66667E-6 1.85185E-6 L 0.28524 -0.16759 " pathEditMode="relative" rAng="0" ptsTypes="AA">
                                      <p:cBhvr>
                                        <p:cTn id="52" dur="2000" fill="hold"/>
                                        <p:tgtEl>
                                          <p:spTgt spid="21"/>
                                        </p:tgtEl>
                                        <p:attrNameLst>
                                          <p:attrName>ppt_x</p:attrName>
                                          <p:attrName>ppt_y</p:attrName>
                                        </p:attrNameLst>
                                      </p:cBhvr>
                                      <p:rCtr x="14253" y="-8380"/>
                                    </p:animMotion>
                                  </p:childTnLst>
                                </p:cTn>
                              </p:par>
                              <p:par>
                                <p:cTn id="53" presetID="42" presetClass="path" presetSubtype="0" accel="50000" decel="50000" fill="hold" grpId="1" nodeType="withEffect">
                                  <p:stCondLst>
                                    <p:cond delay="0"/>
                                  </p:stCondLst>
                                  <p:childTnLst>
                                    <p:animMotion origin="layout" path="M -1.66667E-6 -2.96296E-6 L 0.29149 0.06991 " pathEditMode="relative" rAng="0" ptsTypes="AA">
                                      <p:cBhvr>
                                        <p:cTn id="54" dur="2000" fill="hold"/>
                                        <p:tgtEl>
                                          <p:spTgt spid="26"/>
                                        </p:tgtEl>
                                        <p:attrNameLst>
                                          <p:attrName>ppt_x</p:attrName>
                                          <p:attrName>ppt_y</p:attrName>
                                        </p:attrNameLst>
                                      </p:cBhvr>
                                      <p:rCtr x="14566" y="3495"/>
                                    </p:animMotion>
                                  </p:childTnLst>
                                </p:cTn>
                              </p:par>
                              <p:par>
                                <p:cTn id="55" presetID="42" presetClass="path" presetSubtype="0" accel="50000" decel="50000" fill="hold" grpId="1" nodeType="withEffect">
                                  <p:stCondLst>
                                    <p:cond delay="0"/>
                                  </p:stCondLst>
                                  <p:childTnLst>
                                    <p:animMotion origin="layout" path="M -3.88889E-6 -1.85185E-6 L 0.3099 0.10579 " pathEditMode="relative" rAng="0" ptsTypes="AA">
                                      <p:cBhvr>
                                        <p:cTn id="56" dur="2000" fill="hold"/>
                                        <p:tgtEl>
                                          <p:spTgt spid="22"/>
                                        </p:tgtEl>
                                        <p:attrNameLst>
                                          <p:attrName>ppt_x</p:attrName>
                                          <p:attrName>ppt_y</p:attrName>
                                        </p:attrNameLst>
                                      </p:cBhvr>
                                      <p:rCtr x="15486" y="5278"/>
                                    </p:animMotion>
                                  </p:childTnLst>
                                </p:cTn>
                              </p:par>
                              <p:par>
                                <p:cTn id="57" presetID="42" presetClass="path" presetSubtype="0" accel="50000" decel="50000" fill="hold" grpId="1" nodeType="withEffect">
                                  <p:stCondLst>
                                    <p:cond delay="0"/>
                                  </p:stCondLst>
                                  <p:childTnLst>
                                    <p:animMotion origin="layout" path="M 1.94444E-6 1.11022E-16 L 0.32274 -0.11921 " pathEditMode="relative" rAng="0" ptsTypes="AA">
                                      <p:cBhvr>
                                        <p:cTn id="58" dur="2000" fill="hold"/>
                                        <p:tgtEl>
                                          <p:spTgt spid="24"/>
                                        </p:tgtEl>
                                        <p:attrNameLst>
                                          <p:attrName>ppt_x</p:attrName>
                                          <p:attrName>ppt_y</p:attrName>
                                        </p:attrNameLst>
                                      </p:cBhvr>
                                      <p:rCtr x="16128" y="-5972"/>
                                    </p:animMotion>
                                  </p:childTnLst>
                                </p:cTn>
                              </p:par>
                              <p:par>
                                <p:cTn id="59" presetID="42" presetClass="path" presetSubtype="0" accel="50000" decel="50000" fill="hold" grpId="1" nodeType="withEffect">
                                  <p:stCondLst>
                                    <p:cond delay="0"/>
                                  </p:stCondLst>
                                  <p:childTnLst>
                                    <p:animMotion origin="layout" path="M 3.05556E-6 0 L 0.30573 0.04398 " pathEditMode="relative" rAng="0" ptsTypes="AA">
                                      <p:cBhvr>
                                        <p:cTn id="60" dur="2000" fill="hold"/>
                                        <p:tgtEl>
                                          <p:spTgt spid="16"/>
                                        </p:tgtEl>
                                        <p:attrNameLst>
                                          <p:attrName>ppt_x</p:attrName>
                                          <p:attrName>ppt_y</p:attrName>
                                        </p:attrNameLst>
                                      </p:cBhvr>
                                      <p:rCtr x="15278" y="2199"/>
                                    </p:animMotion>
                                  </p:childTnLst>
                                </p:cTn>
                              </p:par>
                              <p:par>
                                <p:cTn id="61" presetID="42" presetClass="path" presetSubtype="0" accel="50000" decel="50000" fill="hold" grpId="1" nodeType="withEffect">
                                  <p:stCondLst>
                                    <p:cond delay="0"/>
                                  </p:stCondLst>
                                  <p:childTnLst>
                                    <p:animMotion origin="layout" path="M 3.05556E-6 -4.44444E-6 L 0.31527 0.00602 " pathEditMode="relative" rAng="0" ptsTypes="AA">
                                      <p:cBhvr>
                                        <p:cTn id="62" dur="2000" fill="hold"/>
                                        <p:tgtEl>
                                          <p:spTgt spid="20"/>
                                        </p:tgtEl>
                                        <p:attrNameLst>
                                          <p:attrName>ppt_x</p:attrName>
                                          <p:attrName>ppt_y</p:attrName>
                                        </p:attrNameLst>
                                      </p:cBhvr>
                                      <p:rCtr x="15764" y="301"/>
                                    </p:animMotion>
                                  </p:childTnLst>
                                </p:cTn>
                              </p:par>
                              <p:par>
                                <p:cTn id="63" presetID="42" presetClass="path" presetSubtype="0" accel="50000" decel="50000" fill="hold" grpId="1" nodeType="withEffect">
                                  <p:stCondLst>
                                    <p:cond delay="0"/>
                                  </p:stCondLst>
                                  <p:childTnLst>
                                    <p:animMotion origin="layout" path="M -2.77778E-7 2.22222E-6 L 0.34601 0.13958 " pathEditMode="relative" rAng="0" ptsTypes="AA">
                                      <p:cBhvr>
                                        <p:cTn id="64" dur="2000" fill="hold"/>
                                        <p:tgtEl>
                                          <p:spTgt spid="8"/>
                                        </p:tgtEl>
                                        <p:attrNameLst>
                                          <p:attrName>ppt_x</p:attrName>
                                          <p:attrName>ppt_y</p:attrName>
                                        </p:attrNameLst>
                                      </p:cBhvr>
                                      <p:rCtr x="17292" y="6968"/>
                                    </p:animMotion>
                                  </p:childTnLst>
                                </p:cTn>
                              </p:par>
                              <p:par>
                                <p:cTn id="65" presetID="42" presetClass="path" presetSubtype="0" accel="50000" decel="50000" fill="hold" grpId="1" nodeType="withEffect">
                                  <p:stCondLst>
                                    <p:cond delay="0"/>
                                  </p:stCondLst>
                                  <p:childTnLst>
                                    <p:animMotion origin="layout" path="M -3.33333E-6 4.44444E-6 L 0.33577 0.09768 " pathEditMode="relative" rAng="0" ptsTypes="AA">
                                      <p:cBhvr>
                                        <p:cTn id="66" dur="2000" fill="hold"/>
                                        <p:tgtEl>
                                          <p:spTgt spid="18"/>
                                        </p:tgtEl>
                                        <p:attrNameLst>
                                          <p:attrName>ppt_x</p:attrName>
                                          <p:attrName>ppt_y</p:attrName>
                                        </p:attrNameLst>
                                      </p:cBhvr>
                                      <p:rCtr x="16788" y="4884"/>
                                    </p:animMotion>
                                  </p:childTnLst>
                                </p:cTn>
                              </p:par>
                              <p:par>
                                <p:cTn id="67" presetID="42" presetClass="path" presetSubtype="0" accel="50000" decel="50000" fill="hold" grpId="1" nodeType="withEffect">
                                  <p:stCondLst>
                                    <p:cond delay="0"/>
                                  </p:stCondLst>
                                  <p:childTnLst>
                                    <p:animMotion origin="layout" path="M -3.33333E-6 3.7037E-7 L 0.35938 0.13912 " pathEditMode="relative" rAng="0" ptsTypes="AA">
                                      <p:cBhvr>
                                        <p:cTn id="68" dur="2000" fill="hold"/>
                                        <p:tgtEl>
                                          <p:spTgt spid="23"/>
                                        </p:tgtEl>
                                        <p:attrNameLst>
                                          <p:attrName>ppt_x</p:attrName>
                                          <p:attrName>ppt_y</p:attrName>
                                        </p:attrNameLst>
                                      </p:cBhvr>
                                      <p:rCtr x="17969" y="6944"/>
                                    </p:animMotion>
                                  </p:childTnLst>
                                </p:cTn>
                              </p:par>
                              <p:par>
                                <p:cTn id="69" presetID="42" presetClass="path" presetSubtype="0" accel="50000" decel="50000" fill="hold" grpId="1" nodeType="withEffect">
                                  <p:stCondLst>
                                    <p:cond delay="0"/>
                                  </p:stCondLst>
                                  <p:childTnLst>
                                    <p:animMotion origin="layout" path="M 3.05556E-6 2.96296E-6 L 0.3309 0.17361 " pathEditMode="relative" rAng="0" ptsTypes="AA">
                                      <p:cBhvr>
                                        <p:cTn id="70" dur="2000" fill="hold"/>
                                        <p:tgtEl>
                                          <p:spTgt spid="25"/>
                                        </p:tgtEl>
                                        <p:attrNameLst>
                                          <p:attrName>ppt_x</p:attrName>
                                          <p:attrName>ppt_y</p:attrName>
                                        </p:attrNameLst>
                                      </p:cBhvr>
                                      <p:rCtr x="16545" y="8681"/>
                                    </p:animMotion>
                                  </p:childTnLst>
                                </p:cTn>
                              </p:par>
                            </p:childTnLst>
                          </p:cTn>
                        </p:par>
                      </p:childTnLst>
                    </p:cTn>
                  </p:par>
                  <p:par>
                    <p:cTn id="71" fill="hold">
                      <p:stCondLst>
                        <p:cond delay="indefinite"/>
                      </p:stCondLst>
                      <p:childTnLst>
                        <p:par>
                          <p:cTn id="72" fill="hold">
                            <p:stCondLst>
                              <p:cond delay="0"/>
                            </p:stCondLst>
                            <p:childTnLst>
                              <p:par>
                                <p:cTn id="73" presetID="10" presetClass="exit" presetSubtype="0" fill="hold" grpId="2" nodeType="clickEffect">
                                  <p:stCondLst>
                                    <p:cond delay="0"/>
                                  </p:stCondLst>
                                  <p:childTnLst>
                                    <p:animEffect transition="out" filter="fade">
                                      <p:cBhvr>
                                        <p:cTn id="74" dur="500"/>
                                        <p:tgtEl>
                                          <p:spTgt spid="8"/>
                                        </p:tgtEl>
                                      </p:cBhvr>
                                    </p:animEffect>
                                    <p:set>
                                      <p:cBhvr>
                                        <p:cTn id="75" dur="1" fill="hold">
                                          <p:stCondLst>
                                            <p:cond delay="499"/>
                                          </p:stCondLst>
                                        </p:cTn>
                                        <p:tgtEl>
                                          <p:spTgt spid="8"/>
                                        </p:tgtEl>
                                        <p:attrNameLst>
                                          <p:attrName>style.visibility</p:attrName>
                                        </p:attrNameLst>
                                      </p:cBhvr>
                                      <p:to>
                                        <p:strVal val="hidden"/>
                                      </p:to>
                                    </p:set>
                                  </p:childTnLst>
                                </p:cTn>
                              </p:par>
                              <p:par>
                                <p:cTn id="76" presetID="10" presetClass="exit" presetSubtype="0" fill="hold" grpId="2" nodeType="withEffect">
                                  <p:stCondLst>
                                    <p:cond delay="0"/>
                                  </p:stCondLst>
                                  <p:childTnLst>
                                    <p:animEffect transition="out" filter="fade">
                                      <p:cBhvr>
                                        <p:cTn id="77" dur="500"/>
                                        <p:tgtEl>
                                          <p:spTgt spid="16"/>
                                        </p:tgtEl>
                                      </p:cBhvr>
                                    </p:animEffect>
                                    <p:set>
                                      <p:cBhvr>
                                        <p:cTn id="78" dur="1" fill="hold">
                                          <p:stCondLst>
                                            <p:cond delay="499"/>
                                          </p:stCondLst>
                                        </p:cTn>
                                        <p:tgtEl>
                                          <p:spTgt spid="16"/>
                                        </p:tgtEl>
                                        <p:attrNameLst>
                                          <p:attrName>style.visibility</p:attrName>
                                        </p:attrNameLst>
                                      </p:cBhvr>
                                      <p:to>
                                        <p:strVal val="hidden"/>
                                      </p:to>
                                    </p:set>
                                  </p:childTnLst>
                                </p:cTn>
                              </p:par>
                              <p:par>
                                <p:cTn id="79" presetID="10" presetClass="exit" presetSubtype="0" fill="hold" grpId="2" nodeType="withEffect">
                                  <p:stCondLst>
                                    <p:cond delay="0"/>
                                  </p:stCondLst>
                                  <p:childTnLst>
                                    <p:animEffect transition="out" filter="fade">
                                      <p:cBhvr>
                                        <p:cTn id="80" dur="500"/>
                                        <p:tgtEl>
                                          <p:spTgt spid="18"/>
                                        </p:tgtEl>
                                      </p:cBhvr>
                                    </p:animEffect>
                                    <p:set>
                                      <p:cBhvr>
                                        <p:cTn id="81" dur="1" fill="hold">
                                          <p:stCondLst>
                                            <p:cond delay="499"/>
                                          </p:stCondLst>
                                        </p:cTn>
                                        <p:tgtEl>
                                          <p:spTgt spid="18"/>
                                        </p:tgtEl>
                                        <p:attrNameLst>
                                          <p:attrName>style.visibility</p:attrName>
                                        </p:attrNameLst>
                                      </p:cBhvr>
                                      <p:to>
                                        <p:strVal val="hidden"/>
                                      </p:to>
                                    </p:set>
                                  </p:childTnLst>
                                </p:cTn>
                              </p:par>
                              <p:par>
                                <p:cTn id="82" presetID="10" presetClass="exit" presetSubtype="0" fill="hold" grpId="2"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par>
                                <p:cTn id="85" presetID="10" presetClass="exit" presetSubtype="0" fill="hold" grpId="2" nodeType="withEffect">
                                  <p:stCondLst>
                                    <p:cond delay="0"/>
                                  </p:stCondLst>
                                  <p:childTnLst>
                                    <p:animEffect transition="out" filter="fade">
                                      <p:cBhvr>
                                        <p:cTn id="86" dur="500"/>
                                        <p:tgtEl>
                                          <p:spTgt spid="20"/>
                                        </p:tgtEl>
                                      </p:cBhvr>
                                    </p:animEffect>
                                    <p:set>
                                      <p:cBhvr>
                                        <p:cTn id="87" dur="1" fill="hold">
                                          <p:stCondLst>
                                            <p:cond delay="499"/>
                                          </p:stCondLst>
                                        </p:cTn>
                                        <p:tgtEl>
                                          <p:spTgt spid="20"/>
                                        </p:tgtEl>
                                        <p:attrNameLst>
                                          <p:attrName>style.visibility</p:attrName>
                                        </p:attrNameLst>
                                      </p:cBhvr>
                                      <p:to>
                                        <p:strVal val="hidden"/>
                                      </p:to>
                                    </p:set>
                                  </p:childTnLst>
                                </p:cTn>
                              </p:par>
                              <p:par>
                                <p:cTn id="88" presetID="10" presetClass="exit" presetSubtype="0" fill="hold" grpId="2" nodeType="with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par>
                                <p:cTn id="91" presetID="10" presetClass="exit" presetSubtype="0" fill="hold" grpId="2" nodeType="withEffect">
                                  <p:stCondLst>
                                    <p:cond delay="0"/>
                                  </p:stCondLst>
                                  <p:childTnLst>
                                    <p:animEffect transition="out" filter="fade">
                                      <p:cBhvr>
                                        <p:cTn id="92" dur="500"/>
                                        <p:tgtEl>
                                          <p:spTgt spid="22"/>
                                        </p:tgtEl>
                                      </p:cBhvr>
                                    </p:animEffect>
                                    <p:set>
                                      <p:cBhvr>
                                        <p:cTn id="93" dur="1" fill="hold">
                                          <p:stCondLst>
                                            <p:cond delay="499"/>
                                          </p:stCondLst>
                                        </p:cTn>
                                        <p:tgtEl>
                                          <p:spTgt spid="22"/>
                                        </p:tgtEl>
                                        <p:attrNameLst>
                                          <p:attrName>style.visibility</p:attrName>
                                        </p:attrNameLst>
                                      </p:cBhvr>
                                      <p:to>
                                        <p:strVal val="hidden"/>
                                      </p:to>
                                    </p:set>
                                  </p:childTnLst>
                                </p:cTn>
                              </p:par>
                              <p:par>
                                <p:cTn id="94" presetID="10" presetClass="exit" presetSubtype="0" fill="hold" grpId="2" nodeType="withEffect">
                                  <p:stCondLst>
                                    <p:cond delay="0"/>
                                  </p:stCondLst>
                                  <p:childTnLst>
                                    <p:animEffect transition="out" filter="fade">
                                      <p:cBhvr>
                                        <p:cTn id="95" dur="500"/>
                                        <p:tgtEl>
                                          <p:spTgt spid="23"/>
                                        </p:tgtEl>
                                      </p:cBhvr>
                                    </p:animEffect>
                                    <p:set>
                                      <p:cBhvr>
                                        <p:cTn id="96" dur="1" fill="hold">
                                          <p:stCondLst>
                                            <p:cond delay="499"/>
                                          </p:stCondLst>
                                        </p:cTn>
                                        <p:tgtEl>
                                          <p:spTgt spid="23"/>
                                        </p:tgtEl>
                                        <p:attrNameLst>
                                          <p:attrName>style.visibility</p:attrName>
                                        </p:attrNameLst>
                                      </p:cBhvr>
                                      <p:to>
                                        <p:strVal val="hidden"/>
                                      </p:to>
                                    </p:set>
                                  </p:childTnLst>
                                </p:cTn>
                              </p:par>
                              <p:par>
                                <p:cTn id="97" presetID="10" presetClass="exit" presetSubtype="0" fill="hold" grpId="2" nodeType="withEffect">
                                  <p:stCondLst>
                                    <p:cond delay="0"/>
                                  </p:stCondLst>
                                  <p:childTnLst>
                                    <p:animEffect transition="out" filter="fade">
                                      <p:cBhvr>
                                        <p:cTn id="98" dur="500"/>
                                        <p:tgtEl>
                                          <p:spTgt spid="24"/>
                                        </p:tgtEl>
                                      </p:cBhvr>
                                    </p:animEffect>
                                    <p:set>
                                      <p:cBhvr>
                                        <p:cTn id="99" dur="1" fill="hold">
                                          <p:stCondLst>
                                            <p:cond delay="499"/>
                                          </p:stCondLst>
                                        </p:cTn>
                                        <p:tgtEl>
                                          <p:spTgt spid="24"/>
                                        </p:tgtEl>
                                        <p:attrNameLst>
                                          <p:attrName>style.visibility</p:attrName>
                                        </p:attrNameLst>
                                      </p:cBhvr>
                                      <p:to>
                                        <p:strVal val="hidden"/>
                                      </p:to>
                                    </p:set>
                                  </p:childTnLst>
                                </p:cTn>
                              </p:par>
                              <p:par>
                                <p:cTn id="100" presetID="10" presetClass="exit" presetSubtype="0" fill="hold" grpId="2" nodeType="withEffect">
                                  <p:stCondLst>
                                    <p:cond delay="0"/>
                                  </p:stCondLst>
                                  <p:childTnLst>
                                    <p:animEffect transition="out" filter="fade">
                                      <p:cBhvr>
                                        <p:cTn id="101" dur="500"/>
                                        <p:tgtEl>
                                          <p:spTgt spid="25"/>
                                        </p:tgtEl>
                                      </p:cBhvr>
                                    </p:animEffect>
                                    <p:set>
                                      <p:cBhvr>
                                        <p:cTn id="102" dur="1" fill="hold">
                                          <p:stCondLst>
                                            <p:cond delay="499"/>
                                          </p:stCondLst>
                                        </p:cTn>
                                        <p:tgtEl>
                                          <p:spTgt spid="25"/>
                                        </p:tgtEl>
                                        <p:attrNameLst>
                                          <p:attrName>style.visibility</p:attrName>
                                        </p:attrNameLst>
                                      </p:cBhvr>
                                      <p:to>
                                        <p:strVal val="hidden"/>
                                      </p:to>
                                    </p:set>
                                  </p:childTnLst>
                                </p:cTn>
                              </p:par>
                              <p:par>
                                <p:cTn id="103" presetID="10" presetClass="exit" presetSubtype="0" fill="hold" grpId="2" nodeType="withEffect">
                                  <p:stCondLst>
                                    <p:cond delay="0"/>
                                  </p:stCondLst>
                                  <p:childTnLst>
                                    <p:animEffect transition="out" filter="fade">
                                      <p:cBhvr>
                                        <p:cTn id="104" dur="500"/>
                                        <p:tgtEl>
                                          <p:spTgt spid="17"/>
                                        </p:tgtEl>
                                      </p:cBhvr>
                                    </p:animEffect>
                                    <p:set>
                                      <p:cBhvr>
                                        <p:cTn id="105" dur="1" fill="hold">
                                          <p:stCondLst>
                                            <p:cond delay="499"/>
                                          </p:stCondLst>
                                        </p:cTn>
                                        <p:tgtEl>
                                          <p:spTgt spid="17"/>
                                        </p:tgtEl>
                                        <p:attrNameLst>
                                          <p:attrName>style.visibility</p:attrName>
                                        </p:attrNameLst>
                                      </p:cBhvr>
                                      <p:to>
                                        <p:strVal val="hidden"/>
                                      </p:to>
                                    </p:set>
                                  </p:childTnLst>
                                </p:cTn>
                              </p:par>
                              <p:par>
                                <p:cTn id="106" presetID="10" presetClass="exit" presetSubtype="0" fill="hold" grpId="2" nodeType="withEffect">
                                  <p:stCondLst>
                                    <p:cond delay="0"/>
                                  </p:stCondLst>
                                  <p:childTnLst>
                                    <p:animEffect transition="out" filter="fade">
                                      <p:cBhvr>
                                        <p:cTn id="107" dur="500"/>
                                        <p:tgtEl>
                                          <p:spTgt spid="26"/>
                                        </p:tgtEl>
                                      </p:cBhvr>
                                    </p:animEffect>
                                    <p:set>
                                      <p:cBhvr>
                                        <p:cTn id="108" dur="1" fill="hold">
                                          <p:stCondLst>
                                            <p:cond delay="499"/>
                                          </p:stCondLst>
                                        </p:cTn>
                                        <p:tgtEl>
                                          <p:spTgt spid="26"/>
                                        </p:tgtEl>
                                        <p:attrNameLst>
                                          <p:attrName>style.visibility</p:attrName>
                                        </p:attrNameLst>
                                      </p:cBhvr>
                                      <p:to>
                                        <p:strVal val="hidden"/>
                                      </p:to>
                                    </p:set>
                                  </p:childTnLst>
                                </p:cTn>
                              </p:par>
                              <p:par>
                                <p:cTn id="109" presetID="10" presetClass="entr" presetSubtype="0" fill="hold" grpId="0" nodeType="withEffect">
                                  <p:stCondLst>
                                    <p:cond delay="0"/>
                                  </p:stCondLst>
                                  <p:childTnLst>
                                    <p:set>
                                      <p:cBhvr>
                                        <p:cTn id="110" dur="1" fill="hold">
                                          <p:stCondLst>
                                            <p:cond delay="0"/>
                                          </p:stCondLst>
                                        </p:cTn>
                                        <p:tgtEl>
                                          <p:spTgt spid="27"/>
                                        </p:tgtEl>
                                        <p:attrNameLst>
                                          <p:attrName>style.visibility</p:attrName>
                                        </p:attrNameLst>
                                      </p:cBhvr>
                                      <p:to>
                                        <p:strVal val="visible"/>
                                      </p:to>
                                    </p:set>
                                    <p:animEffect transition="in" filter="fade">
                                      <p:cBhvr>
                                        <p:cTn id="111" dur="500"/>
                                        <p:tgtEl>
                                          <p:spTgt spid="27"/>
                                        </p:tgtEl>
                                      </p:cBhvr>
                                    </p:animEffect>
                                  </p:childTnLst>
                                </p:cTn>
                              </p:par>
                              <p:par>
                                <p:cTn id="112" presetID="1" presetClass="entr" presetSubtype="0" fill="hold" grpId="0" nodeType="withEffect">
                                  <p:stCondLst>
                                    <p:cond delay="0"/>
                                  </p:stCondLst>
                                  <p:childTnLst>
                                    <p:set>
                                      <p:cBhvr>
                                        <p:cTn id="113" dur="1" fill="hold">
                                          <p:stCondLst>
                                            <p:cond delay="0"/>
                                          </p:stCondLst>
                                        </p:cTn>
                                        <p:tgtEl>
                                          <p:spTgt spid="28"/>
                                        </p:tgtEl>
                                        <p:attrNameLst>
                                          <p:attrName>style.visibility</p:attrName>
                                        </p:attrNameLst>
                                      </p:cBhvr>
                                      <p:to>
                                        <p:strVal val="visible"/>
                                      </p:to>
                                    </p:set>
                                  </p:childTnLst>
                                </p:cTn>
                              </p:par>
                              <p:par>
                                <p:cTn id="114" presetID="10" presetClass="exit" presetSubtype="0" fill="hold" grpId="2" nodeType="withEffect">
                                  <p:stCondLst>
                                    <p:cond delay="0"/>
                                  </p:stCondLst>
                                  <p:childTnLst>
                                    <p:animEffect transition="out" filter="fade">
                                      <p:cBhvr>
                                        <p:cTn id="115" dur="500"/>
                                        <p:tgtEl>
                                          <p:spTgt spid="28"/>
                                        </p:tgtEl>
                                      </p:cBhvr>
                                    </p:animEffect>
                                    <p:set>
                                      <p:cBhvr>
                                        <p:cTn id="116" dur="1" fill="hold">
                                          <p:stCondLst>
                                            <p:cond delay="499"/>
                                          </p:stCondLst>
                                        </p:cTn>
                                        <p:tgtEl>
                                          <p:spTgt spid="28"/>
                                        </p:tgtEl>
                                        <p:attrNameLst>
                                          <p:attrName>style.visibility</p:attrName>
                                        </p:attrNameLst>
                                      </p:cBhvr>
                                      <p:to>
                                        <p:strVal val="hidden"/>
                                      </p:to>
                                    </p:set>
                                  </p:childTnLst>
                                </p:cTn>
                              </p:par>
                              <p:par>
                                <p:cTn id="117" presetID="22" presetClass="entr" presetSubtype="4" fill="hold" grpId="0" nodeType="withEffect">
                                  <p:stCondLst>
                                    <p:cond delay="0"/>
                                  </p:stCondLst>
                                  <p:childTnLst>
                                    <p:set>
                                      <p:cBhvr>
                                        <p:cTn id="118" dur="1" fill="hold">
                                          <p:stCondLst>
                                            <p:cond delay="0"/>
                                          </p:stCondLst>
                                        </p:cTn>
                                        <p:tgtEl>
                                          <p:spTgt spid="9"/>
                                        </p:tgtEl>
                                        <p:attrNameLst>
                                          <p:attrName>style.visibility</p:attrName>
                                        </p:attrNameLst>
                                      </p:cBhvr>
                                      <p:to>
                                        <p:strVal val="visible"/>
                                      </p:to>
                                    </p:set>
                                    <p:animEffect transition="in" filter="wipe(down)">
                                      <p:cBhvr>
                                        <p:cTn id="1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8" grpId="2" animBg="1"/>
      <p:bldP spid="16" grpId="0" animBg="1"/>
      <p:bldP spid="16" grpId="1" animBg="1"/>
      <p:bldP spid="16" grpId="2"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animBg="1"/>
      <p:bldP spid="22" grpId="1" animBg="1"/>
      <p:bldP spid="22" grpId="2" animBg="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10" grpId="0" animBg="1"/>
      <p:bldP spid="32" grpId="0" animBg="1"/>
      <p:bldP spid="27" grpId="0" animBg="1"/>
      <p:bldP spid="28" grpId="0"/>
      <p:bldP spid="28" grpId="1"/>
      <p:bldP spid="28" grpId="2"/>
      <p:bldP spid="5" grpId="0"/>
      <p:bldP spid="6" grpId="0"/>
      <p:bldP spid="66" grpId="0" animBg="1"/>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43A5D-59F3-E349-9C1C-7BAD361D4F7C}"/>
              </a:ext>
            </a:extLst>
          </p:cNvPr>
          <p:cNvSpPr>
            <a:spLocks noGrp="1"/>
          </p:cNvSpPr>
          <p:nvPr>
            <p:ph type="title"/>
          </p:nvPr>
        </p:nvSpPr>
        <p:spPr/>
        <p:txBody>
          <a:bodyPr/>
          <a:lstStyle/>
          <a:p>
            <a:r>
              <a:rPr lang="en-US" dirty="0"/>
              <a:t>A Tsunami of Sequencing Data</a:t>
            </a:r>
          </a:p>
        </p:txBody>
      </p:sp>
      <p:sp>
        <p:nvSpPr>
          <p:cNvPr id="3" name="Slide Number Placeholder 2">
            <a:extLst>
              <a:ext uri="{FF2B5EF4-FFF2-40B4-BE49-F238E27FC236}">
                <a16:creationId xmlns:a16="http://schemas.microsoft.com/office/drawing/2014/main" id="{87CD93AD-96DF-F94E-BD4B-10D8F2FF75B2}"/>
              </a:ext>
            </a:extLst>
          </p:cNvPr>
          <p:cNvSpPr>
            <a:spLocks noGrp="1"/>
          </p:cNvSpPr>
          <p:nvPr>
            <p:ph type="sldNum" sz="quarter" idx="11"/>
          </p:nvPr>
        </p:nvSpPr>
        <p:spPr/>
        <p:txBody>
          <a:bodyPr/>
          <a:lstStyle/>
          <a:p>
            <a:fld id="{018A7077-2B78-4FB5-8F56-24239751AEF0}" type="slidenum">
              <a:rPr lang="en-US" altLang="en-US" smtClean="0"/>
              <a:pPr/>
              <a:t>50</a:t>
            </a:fld>
            <a:endParaRPr lang="en-US" altLang="en-US"/>
          </a:p>
        </p:txBody>
      </p:sp>
      <p:pic>
        <p:nvPicPr>
          <p:cNvPr id="5" name="Picture 4">
            <a:extLst>
              <a:ext uri="{FF2B5EF4-FFF2-40B4-BE49-F238E27FC236}">
                <a16:creationId xmlns:a16="http://schemas.microsoft.com/office/drawing/2014/main" id="{91BB5FA9-3926-3B4C-9D1F-55C09816FEC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29" t="17440" r="11427" b="34549"/>
          <a:stretch/>
        </p:blipFill>
        <p:spPr>
          <a:xfrm>
            <a:off x="1800808" y="2087421"/>
            <a:ext cx="6587615" cy="2609774"/>
          </a:xfrm>
          <a:prstGeom prst="rect">
            <a:avLst/>
          </a:prstGeom>
        </p:spPr>
      </p:pic>
      <p:pic>
        <p:nvPicPr>
          <p:cNvPr id="4" name="Picture 3">
            <a:extLst>
              <a:ext uri="{FF2B5EF4-FFF2-40B4-BE49-F238E27FC236}">
                <a16:creationId xmlns:a16="http://schemas.microsoft.com/office/drawing/2014/main" id="{CFF76FC2-CBB6-0D40-AD4A-2D7F8A4F1EB0}"/>
              </a:ext>
            </a:extLst>
          </p:cNvPr>
          <p:cNvPicPr>
            <a:picLocks noChangeAspect="1"/>
          </p:cNvPicPr>
          <p:nvPr/>
        </p:nvPicPr>
        <p:blipFill>
          <a:blip r:embed="rId3"/>
          <a:stretch>
            <a:fillRect/>
          </a:stretch>
        </p:blipFill>
        <p:spPr>
          <a:xfrm>
            <a:off x="9497144" y="3842829"/>
            <a:ext cx="4266847" cy="3015171"/>
          </a:xfrm>
          <a:prstGeom prst="rect">
            <a:avLst/>
          </a:prstGeom>
        </p:spPr>
      </p:pic>
      <p:pic>
        <p:nvPicPr>
          <p:cNvPr id="17" name="Picture 16">
            <a:extLst>
              <a:ext uri="{FF2B5EF4-FFF2-40B4-BE49-F238E27FC236}">
                <a16:creationId xmlns:a16="http://schemas.microsoft.com/office/drawing/2014/main" id="{AA48257D-ECBA-284A-B3C2-0653227A287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477" t="87836" r="12614" b="9105"/>
          <a:stretch/>
        </p:blipFill>
        <p:spPr>
          <a:xfrm>
            <a:off x="827584" y="6160509"/>
            <a:ext cx="7210791" cy="166257"/>
          </a:xfrm>
          <a:prstGeom prst="rect">
            <a:avLst/>
          </a:prstGeom>
        </p:spPr>
      </p:pic>
      <p:sp>
        <p:nvSpPr>
          <p:cNvPr id="18" name="TextBox 17">
            <a:extLst>
              <a:ext uri="{FF2B5EF4-FFF2-40B4-BE49-F238E27FC236}">
                <a16:creationId xmlns:a16="http://schemas.microsoft.com/office/drawing/2014/main" id="{E50FE743-E536-B549-B4A2-2D36713E51D5}"/>
              </a:ext>
            </a:extLst>
          </p:cNvPr>
          <p:cNvSpPr txBox="1"/>
          <p:nvPr/>
        </p:nvSpPr>
        <p:spPr>
          <a:xfrm>
            <a:off x="1783113" y="2005541"/>
            <a:ext cx="5508000" cy="307777"/>
          </a:xfrm>
          <a:prstGeom prst="rect">
            <a:avLst/>
          </a:prstGeom>
          <a:solidFill>
            <a:srgbClr val="46687F"/>
          </a:solidFill>
        </p:spPr>
        <p:txBody>
          <a:bodyPr wrap="square" rtlCol="0" anchor="ctr">
            <a:spAutoFit/>
          </a:bodyPr>
          <a:lstStyle/>
          <a:p>
            <a:pPr algn="ctr"/>
            <a:r>
              <a:rPr lang="en-US" sz="1400" dirty="0">
                <a:solidFill>
                  <a:schemeClr val="bg1"/>
                </a:solidFill>
              </a:rPr>
              <a:t>A Tera-scale increase in sequencing production in the past 25 years</a:t>
            </a:r>
          </a:p>
        </p:txBody>
      </p:sp>
      <p:sp>
        <p:nvSpPr>
          <p:cNvPr id="26" name="Rectangle 25">
            <a:extLst>
              <a:ext uri="{FF2B5EF4-FFF2-40B4-BE49-F238E27FC236}">
                <a16:creationId xmlns:a16="http://schemas.microsoft.com/office/drawing/2014/main" id="{1A36444B-3E11-BD4C-BE5F-C45890534BA8}"/>
              </a:ext>
            </a:extLst>
          </p:cNvPr>
          <p:cNvSpPr/>
          <p:nvPr/>
        </p:nvSpPr>
        <p:spPr>
          <a:xfrm>
            <a:off x="7291113" y="1916832"/>
            <a:ext cx="1313335"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FA0C4B25-E57D-784C-BFFC-87468AD8A334}"/>
              </a:ext>
            </a:extLst>
          </p:cNvPr>
          <p:cNvSpPr/>
          <p:nvPr/>
        </p:nvSpPr>
        <p:spPr>
          <a:xfrm>
            <a:off x="7291113" y="2103868"/>
            <a:ext cx="233216" cy="2763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061327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82D40-9A40-294C-821D-C9F551A98E1F}"/>
              </a:ext>
            </a:extLst>
          </p:cNvPr>
          <p:cNvSpPr>
            <a:spLocks noGrp="1"/>
          </p:cNvSpPr>
          <p:nvPr>
            <p:ph type="title"/>
          </p:nvPr>
        </p:nvSpPr>
        <p:spPr/>
        <p:txBody>
          <a:bodyPr/>
          <a:lstStyle/>
          <a:p>
            <a:r>
              <a:rPr lang="en-US" dirty="0"/>
              <a:t>Lack of Specialized Compute Capability</a:t>
            </a:r>
          </a:p>
        </p:txBody>
      </p:sp>
      <p:sp>
        <p:nvSpPr>
          <p:cNvPr id="3" name="Slide Number Placeholder 2">
            <a:extLst>
              <a:ext uri="{FF2B5EF4-FFF2-40B4-BE49-F238E27FC236}">
                <a16:creationId xmlns:a16="http://schemas.microsoft.com/office/drawing/2014/main" id="{54630187-28DD-9546-9969-9F24222B654F}"/>
              </a:ext>
            </a:extLst>
          </p:cNvPr>
          <p:cNvSpPr>
            <a:spLocks noGrp="1"/>
          </p:cNvSpPr>
          <p:nvPr>
            <p:ph type="sldNum" sz="quarter" idx="11"/>
          </p:nvPr>
        </p:nvSpPr>
        <p:spPr/>
        <p:txBody>
          <a:bodyPr/>
          <a:lstStyle/>
          <a:p>
            <a:fld id="{018A7077-2B78-4FB5-8F56-24239751AEF0}" type="slidenum">
              <a:rPr lang="en-US" altLang="en-US" smtClean="0"/>
              <a:pPr/>
              <a:t>51</a:t>
            </a:fld>
            <a:endParaRPr lang="en-US" altLang="en-US"/>
          </a:p>
        </p:txBody>
      </p:sp>
      <p:grpSp>
        <p:nvGrpSpPr>
          <p:cNvPr id="4" name="Group 3">
            <a:extLst>
              <a:ext uri="{FF2B5EF4-FFF2-40B4-BE49-F238E27FC236}">
                <a16:creationId xmlns:a16="http://schemas.microsoft.com/office/drawing/2014/main" id="{E5A101C6-D963-4545-B3BF-32EF1B31EC2F}"/>
              </a:ext>
            </a:extLst>
          </p:cNvPr>
          <p:cNvGrpSpPr/>
          <p:nvPr/>
        </p:nvGrpSpPr>
        <p:grpSpPr>
          <a:xfrm>
            <a:off x="1509501" y="2249948"/>
            <a:ext cx="1778621" cy="1421454"/>
            <a:chOff x="4343037" y="3937719"/>
            <a:chExt cx="2445779" cy="1954638"/>
          </a:xfrm>
        </p:grpSpPr>
        <p:pic>
          <p:nvPicPr>
            <p:cNvPr id="5" name="Picture 4">
              <a:extLst>
                <a:ext uri="{FF2B5EF4-FFF2-40B4-BE49-F238E27FC236}">
                  <a16:creationId xmlns:a16="http://schemas.microsoft.com/office/drawing/2014/main" id="{AE77F47A-D91D-8C49-8B2B-7D114F7FC69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6" name="Picture 5">
              <a:extLst>
                <a:ext uri="{FF2B5EF4-FFF2-40B4-BE49-F238E27FC236}">
                  <a16:creationId xmlns:a16="http://schemas.microsoft.com/office/drawing/2014/main" id="{C59962F5-2E69-B348-8CF4-AB2C4E8979B8}"/>
                </a:ext>
              </a:extLst>
            </p:cNvPr>
            <p:cNvPicPr>
              <a:picLocks noChangeAspect="1"/>
            </p:cNvPicPr>
            <p:nvPr/>
          </p:nvPicPr>
          <p:blipFill rotWithShape="1">
            <a:blip r:embed="rId3"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7" name="Picture 6">
              <a:extLst>
                <a:ext uri="{FF2B5EF4-FFF2-40B4-BE49-F238E27FC236}">
                  <a16:creationId xmlns:a16="http://schemas.microsoft.com/office/drawing/2014/main" id="{CF679DEA-9351-BA4B-A1F0-552F1291553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8" name="Text Box 20" descr="90%">
            <a:extLst>
              <a:ext uri="{FF2B5EF4-FFF2-40B4-BE49-F238E27FC236}">
                <a16:creationId xmlns:a16="http://schemas.microsoft.com/office/drawing/2014/main" id="{A802DAD3-ACBC-534D-95D3-1045421DFE0B}"/>
              </a:ext>
            </a:extLst>
          </p:cNvPr>
          <p:cNvSpPr txBox="1">
            <a:spLocks noChangeArrowheads="1"/>
          </p:cNvSpPr>
          <p:nvPr/>
        </p:nvSpPr>
        <p:spPr bwMode="auto">
          <a:xfrm>
            <a:off x="899592" y="3674465"/>
            <a:ext cx="2901030"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b="1" kern="0" dirty="0">
                <a:solidFill>
                  <a:srgbClr val="0000FF"/>
                </a:solidFill>
                <a:latin typeface="Arial" pitchFamily="-107" charset="0"/>
                <a:ea typeface="Arial" pitchFamily="-107" charset="0"/>
                <a:cs typeface="Arial" pitchFamily="-107" charset="0"/>
              </a:rPr>
              <a:t>Specialized</a:t>
            </a:r>
            <a:r>
              <a:rPr lang="en-US" kern="0" dirty="0">
                <a:solidFill>
                  <a:sysClr val="windowText" lastClr="000000"/>
                </a:solidFill>
                <a:latin typeface="Arial" pitchFamily="-107" charset="0"/>
                <a:ea typeface="Arial" pitchFamily="-107" charset="0"/>
                <a:cs typeface="Arial" pitchFamily="-107" charset="0"/>
              </a:rPr>
              <a:t> Machine</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for Sequencing</a:t>
            </a:r>
          </a:p>
        </p:txBody>
      </p:sp>
      <p:sp>
        <p:nvSpPr>
          <p:cNvPr id="9" name="Line 15">
            <a:extLst>
              <a:ext uri="{FF2B5EF4-FFF2-40B4-BE49-F238E27FC236}">
                <a16:creationId xmlns:a16="http://schemas.microsoft.com/office/drawing/2014/main" id="{92AD9E27-F44D-F440-8D0E-43BB6C91B087}"/>
              </a:ext>
            </a:extLst>
          </p:cNvPr>
          <p:cNvSpPr>
            <a:spLocks noChangeShapeType="1"/>
          </p:cNvSpPr>
          <p:nvPr/>
        </p:nvSpPr>
        <p:spPr bwMode="auto">
          <a:xfrm flipH="1">
            <a:off x="4093340" y="2927404"/>
            <a:ext cx="659019" cy="0"/>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10" name="Picture 9">
            <a:extLst>
              <a:ext uri="{FF2B5EF4-FFF2-40B4-BE49-F238E27FC236}">
                <a16:creationId xmlns:a16="http://schemas.microsoft.com/office/drawing/2014/main" id="{A98FBFE4-7E5C-BB48-892C-374ED0A83A23}"/>
              </a:ext>
            </a:extLst>
          </p:cNvPr>
          <p:cNvPicPr>
            <a:picLocks noChangeAspect="1"/>
          </p:cNvPicPr>
          <p:nvPr/>
        </p:nvPicPr>
        <p:blipFill>
          <a:blip r:embed="rId5"/>
          <a:stretch>
            <a:fillRect/>
          </a:stretch>
        </p:blipFill>
        <p:spPr>
          <a:xfrm>
            <a:off x="5353733" y="1964166"/>
            <a:ext cx="2016224" cy="2016224"/>
          </a:xfrm>
          <a:prstGeom prst="rect">
            <a:avLst/>
          </a:prstGeom>
        </p:spPr>
      </p:pic>
      <p:sp>
        <p:nvSpPr>
          <p:cNvPr id="11" name="Text Box 20" descr="90%">
            <a:extLst>
              <a:ext uri="{FF2B5EF4-FFF2-40B4-BE49-F238E27FC236}">
                <a16:creationId xmlns:a16="http://schemas.microsoft.com/office/drawing/2014/main" id="{C0521839-D35E-E242-8EC9-AB75DD55C357}"/>
              </a:ext>
            </a:extLst>
          </p:cNvPr>
          <p:cNvSpPr txBox="1">
            <a:spLocks noChangeArrowheads="1"/>
          </p:cNvSpPr>
          <p:nvPr/>
        </p:nvSpPr>
        <p:spPr bwMode="auto">
          <a:xfrm>
            <a:off x="4911330" y="3649791"/>
            <a:ext cx="2901030"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b="1" kern="0" dirty="0">
                <a:solidFill>
                  <a:srgbClr val="0000FF"/>
                </a:solidFill>
                <a:latin typeface="Arial" pitchFamily="-107" charset="0"/>
                <a:ea typeface="Arial" pitchFamily="-107" charset="0"/>
                <a:cs typeface="Arial" pitchFamily="-107" charset="0"/>
              </a:rPr>
              <a:t>General-Purpose</a:t>
            </a:r>
            <a:r>
              <a:rPr lang="en-US" kern="0" dirty="0">
                <a:solidFill>
                  <a:sysClr val="windowText" lastClr="000000"/>
                </a:solidFill>
                <a:latin typeface="Arial" pitchFamily="-107" charset="0"/>
                <a:ea typeface="Arial" pitchFamily="-107" charset="0"/>
                <a:cs typeface="Arial" pitchFamily="-107" charset="0"/>
              </a:rPr>
              <a:t> Machine</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for Analysis</a:t>
            </a:r>
          </a:p>
        </p:txBody>
      </p:sp>
      <p:sp>
        <p:nvSpPr>
          <p:cNvPr id="12" name="Line 15">
            <a:extLst>
              <a:ext uri="{FF2B5EF4-FFF2-40B4-BE49-F238E27FC236}">
                <a16:creationId xmlns:a16="http://schemas.microsoft.com/office/drawing/2014/main" id="{FA4115C1-BC57-9A42-BB17-9423BC135CC1}"/>
              </a:ext>
            </a:extLst>
          </p:cNvPr>
          <p:cNvSpPr>
            <a:spLocks noChangeShapeType="1"/>
          </p:cNvSpPr>
          <p:nvPr/>
        </p:nvSpPr>
        <p:spPr bwMode="auto">
          <a:xfrm flipH="1">
            <a:off x="4090742" y="3228703"/>
            <a:ext cx="661615" cy="410204"/>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13" name="Line 15">
            <a:extLst>
              <a:ext uri="{FF2B5EF4-FFF2-40B4-BE49-F238E27FC236}">
                <a16:creationId xmlns:a16="http://schemas.microsoft.com/office/drawing/2014/main" id="{7730E787-E4D8-8144-BA30-E8D5145213DF}"/>
              </a:ext>
            </a:extLst>
          </p:cNvPr>
          <p:cNvSpPr>
            <a:spLocks noChangeShapeType="1"/>
          </p:cNvSpPr>
          <p:nvPr/>
        </p:nvSpPr>
        <p:spPr bwMode="auto">
          <a:xfrm flipH="1" flipV="1">
            <a:off x="4090743" y="2307537"/>
            <a:ext cx="661613" cy="256943"/>
          </a:xfrm>
          <a:prstGeom prst="line">
            <a:avLst/>
          </a:prstGeom>
          <a:noFill/>
          <a:ln w="76200">
            <a:solidFill>
              <a:srgbClr val="FF0000"/>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14" name="Picture 13">
            <a:extLst>
              <a:ext uri="{FF2B5EF4-FFF2-40B4-BE49-F238E27FC236}">
                <a16:creationId xmlns:a16="http://schemas.microsoft.com/office/drawing/2014/main" id="{9BA03765-45CD-944B-B578-84948DA26504}"/>
              </a:ext>
            </a:extLst>
          </p:cNvPr>
          <p:cNvPicPr>
            <a:picLocks noChangeAspect="1"/>
          </p:cNvPicPr>
          <p:nvPr/>
        </p:nvPicPr>
        <p:blipFill rotWithShape="1">
          <a:blip r:embed="rId6"/>
          <a:srcRect r="-5153" b="30267"/>
          <a:stretch/>
        </p:blipFill>
        <p:spPr>
          <a:xfrm>
            <a:off x="5872655" y="2401969"/>
            <a:ext cx="585093" cy="525435"/>
          </a:xfrm>
          <a:prstGeom prst="rect">
            <a:avLst/>
          </a:prstGeom>
        </p:spPr>
      </p:pic>
      <p:sp>
        <p:nvSpPr>
          <p:cNvPr id="15" name="TextBox 14">
            <a:extLst>
              <a:ext uri="{FF2B5EF4-FFF2-40B4-BE49-F238E27FC236}">
                <a16:creationId xmlns:a16="http://schemas.microsoft.com/office/drawing/2014/main" id="{8E85EC62-DB59-024F-AEF7-95137CD1711B}"/>
              </a:ext>
            </a:extLst>
          </p:cNvPr>
          <p:cNvSpPr txBox="1"/>
          <p:nvPr/>
        </p:nvSpPr>
        <p:spPr>
          <a:xfrm>
            <a:off x="1587851" y="4716433"/>
            <a:ext cx="5667395" cy="584775"/>
          </a:xfrm>
          <a:prstGeom prst="rect">
            <a:avLst/>
          </a:prstGeom>
          <a:noFill/>
        </p:spPr>
        <p:txBody>
          <a:bodyPr wrap="square" rtlCol="0">
            <a:spAutoFit/>
          </a:bodyPr>
          <a:lstStyle/>
          <a:p>
            <a:pPr algn="ctr"/>
            <a:r>
              <a:rPr lang="en-US" sz="3200" b="1" dirty="0">
                <a:solidFill>
                  <a:srgbClr val="00B050"/>
                </a:solidFill>
                <a:latin typeface="Comic Sans MS" panose="030F0902030302020204" pitchFamily="66" charset="0"/>
              </a:rPr>
              <a:t>FAST                 </a:t>
            </a:r>
            <a:r>
              <a:rPr lang="en-US" sz="3200" b="1" dirty="0">
                <a:solidFill>
                  <a:srgbClr val="FF0000"/>
                </a:solidFill>
                <a:latin typeface="Comic Sans MS" panose="030F0902030302020204" pitchFamily="66" charset="0"/>
              </a:rPr>
              <a:t>SLOW</a:t>
            </a:r>
          </a:p>
        </p:txBody>
      </p:sp>
    </p:spTree>
    <p:extLst>
      <p:ext uri="{BB962C8B-B14F-4D97-AF65-F5344CB8AC3E}">
        <p14:creationId xmlns:p14="http://schemas.microsoft.com/office/powerpoint/2010/main" val="28842788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23" descr="http://i.ehow.com/images/a04/ac/qb/format-hard-drive-xp-800X800.jpg">
            <a:extLst>
              <a:ext uri="{FF2B5EF4-FFF2-40B4-BE49-F238E27FC236}">
                <a16:creationId xmlns:a16="http://schemas.microsoft.com/office/drawing/2014/main" id="{E93A7667-668B-0345-8880-9336CF694010}"/>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296110" y="2897526"/>
            <a:ext cx="2681959" cy="2681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8593" name="Title 1">
            <a:extLst>
              <a:ext uri="{FF2B5EF4-FFF2-40B4-BE49-F238E27FC236}">
                <a16:creationId xmlns:a16="http://schemas.microsoft.com/office/drawing/2014/main" id="{4B4E3CCF-34B7-E24E-9B82-909FFEABAF8A}"/>
              </a:ext>
            </a:extLst>
          </p:cNvPr>
          <p:cNvSpPr>
            <a:spLocks noGrp="1"/>
          </p:cNvSpPr>
          <p:nvPr>
            <p:ph type="title"/>
          </p:nvPr>
        </p:nvSpPr>
        <p:spPr/>
        <p:txBody>
          <a:bodyPr/>
          <a:lstStyle/>
          <a:p>
            <a:r>
              <a:rPr lang="en-US" dirty="0"/>
              <a:t>Today’s Computing Systems</a:t>
            </a:r>
          </a:p>
        </p:txBody>
      </p:sp>
      <p:sp>
        <p:nvSpPr>
          <p:cNvPr id="238594" name="Slide Number Placeholder 3">
            <a:extLst>
              <a:ext uri="{FF2B5EF4-FFF2-40B4-BE49-F238E27FC236}">
                <a16:creationId xmlns:a16="http://schemas.microsoft.com/office/drawing/2014/main" id="{F778E7CE-5524-F24D-A5FE-AE056C0C282A}"/>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614B9F3F-72EB-5748-90F8-03F651266329}" type="slidenum">
              <a:rPr lang="en-US" altLang="en-US" sz="1600" smtClean="0">
                <a:solidFill>
                  <a:srgbClr val="000000"/>
                </a:solidFill>
                <a:latin typeface="Garamond" panose="02020404030301010803" pitchFamily="18" charset="0"/>
              </a:rPr>
              <a:pPr>
                <a:spcBef>
                  <a:spcPct val="0"/>
                </a:spcBef>
                <a:buClrTx/>
                <a:buSzTx/>
                <a:buFontTx/>
                <a:buNone/>
              </a:pPr>
              <a:t>52</a:t>
            </a:fld>
            <a:endParaRPr lang="en-US" altLang="en-US" sz="1600">
              <a:solidFill>
                <a:srgbClr val="000000"/>
              </a:solidFill>
              <a:latin typeface="Garamond" panose="02020404030301010803" pitchFamily="18" charset="0"/>
            </a:endParaRPr>
          </a:p>
        </p:txBody>
      </p:sp>
      <p:pic>
        <p:nvPicPr>
          <p:cNvPr id="238595" name="Content Placeholder 6" descr="barcelona-die-photo-color.jpg">
            <a:extLst>
              <a:ext uri="{FF2B5EF4-FFF2-40B4-BE49-F238E27FC236}">
                <a16:creationId xmlns:a16="http://schemas.microsoft.com/office/drawing/2014/main" id="{2B586623-100A-9442-9A93-684AA63CB79A}"/>
              </a:ext>
            </a:extLst>
          </p:cNvPr>
          <p:cNvPicPr>
            <a:picLocks noGrp="1" noChangeAspect="1"/>
          </p:cNvPicPr>
          <p:nvPr>
            <p:ph idx="1"/>
          </p:nvPr>
        </p:nvPicPr>
        <p:blipFill>
          <a:blip r:embed="rId4">
            <a:extLst>
              <a:ext uri="{28A0092B-C50C-407E-A947-70E740481C1C}">
                <a14:useLocalDpi xmlns:a14="http://schemas.microsoft.com/office/drawing/2010/main"/>
              </a:ext>
            </a:extLst>
          </a:blip>
          <a:srcRect/>
          <a:stretch>
            <a:fillRect/>
          </a:stretch>
        </p:blipFill>
        <p:spPr>
          <a:xfrm>
            <a:off x="5625055" y="2675248"/>
            <a:ext cx="3110671" cy="3033714"/>
          </a:xfrm>
        </p:spPr>
      </p:pic>
      <p:pic>
        <p:nvPicPr>
          <p:cNvPr id="238604" name="Picture 37" descr="samsung-dimm-better.jpg">
            <a:extLst>
              <a:ext uri="{FF2B5EF4-FFF2-40B4-BE49-F238E27FC236}">
                <a16:creationId xmlns:a16="http://schemas.microsoft.com/office/drawing/2014/main" id="{5EE886BF-E966-E343-B6F5-7D3296A27F81}"/>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625347" y="2459497"/>
            <a:ext cx="837473" cy="331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8618" name="Straight Arrow Connector 48">
            <a:extLst>
              <a:ext uri="{FF2B5EF4-FFF2-40B4-BE49-F238E27FC236}">
                <a16:creationId xmlns:a16="http://schemas.microsoft.com/office/drawing/2014/main" id="{DA0FAAE7-477A-1F42-8456-99875A79E2C2}"/>
              </a:ext>
            </a:extLst>
          </p:cNvPr>
          <p:cNvCxnSpPr>
            <a:cxnSpLocks noChangeShapeType="1"/>
          </p:cNvCxnSpPr>
          <p:nvPr/>
        </p:nvCxnSpPr>
        <p:spPr bwMode="auto">
          <a:xfrm>
            <a:off x="2695906" y="4174540"/>
            <a:ext cx="675546" cy="3"/>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0" name="Rectangle 49">
            <a:extLst>
              <a:ext uri="{FF2B5EF4-FFF2-40B4-BE49-F238E27FC236}">
                <a16:creationId xmlns:a16="http://schemas.microsoft.com/office/drawing/2014/main" id="{527E6027-1F56-374F-8D05-F11C5601E78A}"/>
              </a:ext>
            </a:extLst>
          </p:cNvPr>
          <p:cNvSpPr>
            <a:spLocks noChangeArrowheads="1"/>
          </p:cNvSpPr>
          <p:nvPr/>
        </p:nvSpPr>
        <p:spPr bwMode="auto">
          <a:xfrm rot="5400000">
            <a:off x="2554335" y="3887137"/>
            <a:ext cx="3033945" cy="42532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51" name="TextBox 50">
            <a:extLst>
              <a:ext uri="{FF2B5EF4-FFF2-40B4-BE49-F238E27FC236}">
                <a16:creationId xmlns:a16="http://schemas.microsoft.com/office/drawing/2014/main" id="{221EF87E-4D39-644A-8B77-35D02B4C2DE5}"/>
              </a:ext>
            </a:extLst>
          </p:cNvPr>
          <p:cNvSpPr txBox="1">
            <a:spLocks noChangeArrowheads="1"/>
          </p:cNvSpPr>
          <p:nvPr/>
        </p:nvSpPr>
        <p:spPr bwMode="auto">
          <a:xfrm rot="5400000">
            <a:off x="2732871" y="3851989"/>
            <a:ext cx="2693991" cy="461665"/>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b="1" dirty="0">
                <a:solidFill>
                  <a:srgbClr val="FFFFFF"/>
                </a:solidFill>
                <a:latin typeface="Arial" panose="020B0604020202020204" pitchFamily="34" charset="0"/>
              </a:rPr>
              <a:t>DRAM BANKS</a:t>
            </a:r>
          </a:p>
        </p:txBody>
      </p:sp>
      <p:sp>
        <p:nvSpPr>
          <p:cNvPr id="52" name="Rectangle 51">
            <a:extLst>
              <a:ext uri="{FF2B5EF4-FFF2-40B4-BE49-F238E27FC236}">
                <a16:creationId xmlns:a16="http://schemas.microsoft.com/office/drawing/2014/main" id="{923F45CB-E33B-C649-86C6-9C36EBBEC753}"/>
              </a:ext>
            </a:extLst>
          </p:cNvPr>
          <p:cNvSpPr>
            <a:spLocks noChangeArrowheads="1"/>
          </p:cNvSpPr>
          <p:nvPr/>
        </p:nvSpPr>
        <p:spPr bwMode="auto">
          <a:xfrm rot="5400000">
            <a:off x="2873342" y="3788350"/>
            <a:ext cx="320675" cy="772384"/>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238623" name="TextBox 58">
            <a:extLst>
              <a:ext uri="{FF2B5EF4-FFF2-40B4-BE49-F238E27FC236}">
                <a16:creationId xmlns:a16="http://schemas.microsoft.com/office/drawing/2014/main" id="{3C8DFDEF-C15E-5548-9669-C0E3DEA7920C}"/>
              </a:ext>
            </a:extLst>
          </p:cNvPr>
          <p:cNvSpPr txBox="1">
            <a:spLocks noChangeArrowheads="1"/>
          </p:cNvSpPr>
          <p:nvPr/>
        </p:nvSpPr>
        <p:spPr bwMode="auto">
          <a:xfrm rot="5400000">
            <a:off x="7324439" y="3961298"/>
            <a:ext cx="3033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200" dirty="0">
                <a:solidFill>
                  <a:srgbClr val="000000"/>
                </a:solidFill>
                <a:latin typeface="Arial" panose="020B0604020202020204" pitchFamily="34" charset="0"/>
              </a:rPr>
              <a:t>*Die photo credit: AMD Barcelona</a:t>
            </a:r>
          </a:p>
        </p:txBody>
      </p:sp>
      <p:grpSp>
        <p:nvGrpSpPr>
          <p:cNvPr id="4" name="Group 3">
            <a:extLst>
              <a:ext uri="{FF2B5EF4-FFF2-40B4-BE49-F238E27FC236}">
                <a16:creationId xmlns:a16="http://schemas.microsoft.com/office/drawing/2014/main" id="{CEFF72DF-EC79-3D49-87AC-CFCDCE807122}"/>
              </a:ext>
            </a:extLst>
          </p:cNvPr>
          <p:cNvGrpSpPr/>
          <p:nvPr/>
        </p:nvGrpSpPr>
        <p:grpSpPr>
          <a:xfrm>
            <a:off x="5737767" y="2675247"/>
            <a:ext cx="2982553" cy="3033713"/>
            <a:chOff x="1450975" y="1108075"/>
            <a:chExt cx="4675942" cy="4756150"/>
          </a:xfrm>
        </p:grpSpPr>
        <p:sp>
          <p:nvSpPr>
            <p:cNvPr id="8" name="Rounded Rectangle 7">
              <a:extLst>
                <a:ext uri="{FF2B5EF4-FFF2-40B4-BE49-F238E27FC236}">
                  <a16:creationId xmlns:a16="http://schemas.microsoft.com/office/drawing/2014/main" id="{D24FB40F-11E1-7344-ACF2-CE67E3C9FB64}"/>
                </a:ext>
              </a:extLst>
            </p:cNvPr>
            <p:cNvSpPr>
              <a:spLocks noChangeArrowheads="1"/>
            </p:cNvSpPr>
            <p:nvPr/>
          </p:nvSpPr>
          <p:spPr bwMode="auto">
            <a:xfrm rot="5400000">
              <a:off x="4213225" y="184467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9" name="TextBox 8">
              <a:extLst>
                <a:ext uri="{FF2B5EF4-FFF2-40B4-BE49-F238E27FC236}">
                  <a16:creationId xmlns:a16="http://schemas.microsoft.com/office/drawing/2014/main" id="{E47C87AA-7404-3445-96BF-4CA584377C12}"/>
                </a:ext>
              </a:extLst>
            </p:cNvPr>
            <p:cNvSpPr txBox="1">
              <a:spLocks noChangeArrowheads="1"/>
            </p:cNvSpPr>
            <p:nvPr/>
          </p:nvSpPr>
          <p:spPr bwMode="auto">
            <a:xfrm>
              <a:off x="4291258" y="2262187"/>
              <a:ext cx="1510419"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CORE 1</a:t>
              </a:r>
            </a:p>
          </p:txBody>
        </p:sp>
        <p:sp>
          <p:nvSpPr>
            <p:cNvPr id="17" name="Rectangle 16">
              <a:extLst>
                <a:ext uri="{FF2B5EF4-FFF2-40B4-BE49-F238E27FC236}">
                  <a16:creationId xmlns:a16="http://schemas.microsoft.com/office/drawing/2014/main" id="{546C7185-7742-7F42-AD00-3D97BD366EDC}"/>
                </a:ext>
              </a:extLst>
            </p:cNvPr>
            <p:cNvSpPr>
              <a:spLocks noChangeArrowheads="1"/>
            </p:cNvSpPr>
            <p:nvPr/>
          </p:nvSpPr>
          <p:spPr bwMode="auto">
            <a:xfrm rot="5400000">
              <a:off x="2880519" y="2235994"/>
              <a:ext cx="1603375"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20" name="TextBox 19">
              <a:extLst>
                <a:ext uri="{FF2B5EF4-FFF2-40B4-BE49-F238E27FC236}">
                  <a16:creationId xmlns:a16="http://schemas.microsoft.com/office/drawing/2014/main" id="{05F9211E-E3D9-C24F-B127-8BCCEF79CC85}"/>
                </a:ext>
              </a:extLst>
            </p:cNvPr>
            <p:cNvSpPr txBox="1">
              <a:spLocks noChangeArrowheads="1"/>
            </p:cNvSpPr>
            <p:nvPr/>
          </p:nvSpPr>
          <p:spPr bwMode="auto">
            <a:xfrm rot="5400000">
              <a:off x="2920206" y="2260789"/>
              <a:ext cx="1531936"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0</a:t>
              </a:r>
            </a:p>
          </p:txBody>
        </p:sp>
        <p:sp>
          <p:nvSpPr>
            <p:cNvPr id="30" name="Rectangle 29">
              <a:extLst>
                <a:ext uri="{FF2B5EF4-FFF2-40B4-BE49-F238E27FC236}">
                  <a16:creationId xmlns:a16="http://schemas.microsoft.com/office/drawing/2014/main" id="{A012479E-ED85-0F4F-80EE-6CF0659CE464}"/>
                </a:ext>
              </a:extLst>
            </p:cNvPr>
            <p:cNvSpPr>
              <a:spLocks noChangeArrowheads="1"/>
            </p:cNvSpPr>
            <p:nvPr/>
          </p:nvSpPr>
          <p:spPr bwMode="auto">
            <a:xfrm rot="5400000">
              <a:off x="-568325" y="3127375"/>
              <a:ext cx="4756150" cy="717550"/>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2" name="TextBox 31">
              <a:extLst>
                <a:ext uri="{FF2B5EF4-FFF2-40B4-BE49-F238E27FC236}">
                  <a16:creationId xmlns:a16="http://schemas.microsoft.com/office/drawing/2014/main" id="{7C407F2A-A99C-B040-92C2-1DCE5BEF6DBA}"/>
                </a:ext>
              </a:extLst>
            </p:cNvPr>
            <p:cNvSpPr txBox="1">
              <a:spLocks noChangeArrowheads="1"/>
            </p:cNvSpPr>
            <p:nvPr/>
          </p:nvSpPr>
          <p:spPr bwMode="auto">
            <a:xfrm rot="5400000">
              <a:off x="246061" y="3234567"/>
              <a:ext cx="3113086" cy="482522"/>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SHARED L3 CACHE</a:t>
              </a:r>
            </a:p>
          </p:txBody>
        </p:sp>
        <p:sp>
          <p:nvSpPr>
            <p:cNvPr id="36" name="Rectangle 35">
              <a:extLst>
                <a:ext uri="{FF2B5EF4-FFF2-40B4-BE49-F238E27FC236}">
                  <a16:creationId xmlns:a16="http://schemas.microsoft.com/office/drawing/2014/main" id="{C3AC56CC-88D4-D44F-916A-FE17AA41B007}"/>
                </a:ext>
              </a:extLst>
            </p:cNvPr>
            <p:cNvSpPr>
              <a:spLocks noChangeArrowheads="1"/>
            </p:cNvSpPr>
            <p:nvPr/>
          </p:nvSpPr>
          <p:spPr bwMode="auto">
            <a:xfrm rot="5400000">
              <a:off x="3513138" y="3259137"/>
              <a:ext cx="4756150" cy="454025"/>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7" name="TextBox 36">
              <a:extLst>
                <a:ext uri="{FF2B5EF4-FFF2-40B4-BE49-F238E27FC236}">
                  <a16:creationId xmlns:a16="http://schemas.microsoft.com/office/drawing/2014/main" id="{1C0A2F4D-778A-6542-A843-70A4AF1DA0C4}"/>
                </a:ext>
              </a:extLst>
            </p:cNvPr>
            <p:cNvSpPr txBox="1">
              <a:spLocks noChangeArrowheads="1"/>
            </p:cNvSpPr>
            <p:nvPr/>
          </p:nvSpPr>
          <p:spPr bwMode="auto">
            <a:xfrm rot="5400000">
              <a:off x="4415630" y="3236948"/>
              <a:ext cx="2940051" cy="482522"/>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DRAM INTERFACE</a:t>
              </a:r>
            </a:p>
          </p:txBody>
        </p:sp>
        <p:sp>
          <p:nvSpPr>
            <p:cNvPr id="28" name="Rounded Rectangle 27">
              <a:extLst>
                <a:ext uri="{FF2B5EF4-FFF2-40B4-BE49-F238E27FC236}">
                  <a16:creationId xmlns:a16="http://schemas.microsoft.com/office/drawing/2014/main" id="{98DB4C5E-B5B9-F74B-80AA-4839207E4ED3}"/>
                </a:ext>
              </a:extLst>
            </p:cNvPr>
            <p:cNvSpPr>
              <a:spLocks noChangeArrowheads="1"/>
            </p:cNvSpPr>
            <p:nvPr/>
          </p:nvSpPr>
          <p:spPr bwMode="auto">
            <a:xfrm rot="5400000">
              <a:off x="2004219" y="1835944"/>
              <a:ext cx="1601788"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29" name="TextBox 28">
              <a:extLst>
                <a:ext uri="{FF2B5EF4-FFF2-40B4-BE49-F238E27FC236}">
                  <a16:creationId xmlns:a16="http://schemas.microsoft.com/office/drawing/2014/main" id="{92D01EDA-AE63-FE46-BD85-9BB1338E6526}"/>
                </a:ext>
              </a:extLst>
            </p:cNvPr>
            <p:cNvSpPr txBox="1">
              <a:spLocks noChangeArrowheads="1"/>
            </p:cNvSpPr>
            <p:nvPr/>
          </p:nvSpPr>
          <p:spPr bwMode="auto">
            <a:xfrm>
              <a:off x="2081458" y="2254249"/>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dirty="0">
                  <a:solidFill>
                    <a:srgbClr val="FFFFFF"/>
                  </a:solidFill>
                  <a:latin typeface="Arial" panose="020B0604020202020204" pitchFamily="34" charset="0"/>
                </a:rPr>
                <a:t>CORE 0</a:t>
              </a:r>
            </a:p>
          </p:txBody>
        </p:sp>
        <p:sp>
          <p:nvSpPr>
            <p:cNvPr id="31" name="Rounded Rectangle 30">
              <a:extLst>
                <a:ext uri="{FF2B5EF4-FFF2-40B4-BE49-F238E27FC236}">
                  <a16:creationId xmlns:a16="http://schemas.microsoft.com/office/drawing/2014/main" id="{074080CB-578F-2740-AED8-300C8F274B14}"/>
                </a:ext>
              </a:extLst>
            </p:cNvPr>
            <p:cNvSpPr>
              <a:spLocks noChangeArrowheads="1"/>
            </p:cNvSpPr>
            <p:nvPr/>
          </p:nvSpPr>
          <p:spPr bwMode="auto">
            <a:xfrm rot="5400000">
              <a:off x="2014537" y="4022726"/>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4" name="TextBox 33">
              <a:extLst>
                <a:ext uri="{FF2B5EF4-FFF2-40B4-BE49-F238E27FC236}">
                  <a16:creationId xmlns:a16="http://schemas.microsoft.com/office/drawing/2014/main" id="{03179113-8853-3E4E-901F-40DC3462A450}"/>
                </a:ext>
              </a:extLst>
            </p:cNvPr>
            <p:cNvSpPr txBox="1">
              <a:spLocks noChangeArrowheads="1"/>
            </p:cNvSpPr>
            <p:nvPr/>
          </p:nvSpPr>
          <p:spPr bwMode="auto">
            <a:xfrm>
              <a:off x="2092573" y="4440239"/>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CORE 2</a:t>
              </a:r>
            </a:p>
          </p:txBody>
        </p:sp>
        <p:sp>
          <p:nvSpPr>
            <p:cNvPr id="39" name="Rounded Rectangle 38">
              <a:extLst>
                <a:ext uri="{FF2B5EF4-FFF2-40B4-BE49-F238E27FC236}">
                  <a16:creationId xmlns:a16="http://schemas.microsoft.com/office/drawing/2014/main" id="{D535C73C-E7BC-FB4D-A4B5-2CA23991AD7F}"/>
                </a:ext>
              </a:extLst>
            </p:cNvPr>
            <p:cNvSpPr>
              <a:spLocks noChangeArrowheads="1"/>
            </p:cNvSpPr>
            <p:nvPr/>
          </p:nvSpPr>
          <p:spPr bwMode="auto">
            <a:xfrm rot="5400000">
              <a:off x="4202112" y="4017963"/>
              <a:ext cx="1603375" cy="1219200"/>
            </a:xfrm>
            <a:prstGeom prst="roundRect">
              <a:avLst>
                <a:gd name="adj" fmla="val 16667"/>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0" name="TextBox 39">
              <a:extLst>
                <a:ext uri="{FF2B5EF4-FFF2-40B4-BE49-F238E27FC236}">
                  <a16:creationId xmlns:a16="http://schemas.microsoft.com/office/drawing/2014/main" id="{69463C76-2D4D-6041-96BC-70246524F085}"/>
                </a:ext>
              </a:extLst>
            </p:cNvPr>
            <p:cNvSpPr txBox="1">
              <a:spLocks noChangeArrowheads="1"/>
            </p:cNvSpPr>
            <p:nvPr/>
          </p:nvSpPr>
          <p:spPr bwMode="auto">
            <a:xfrm>
              <a:off x="4280146" y="4435473"/>
              <a:ext cx="1512362" cy="482522"/>
            </a:xfrm>
            <a:prstGeom prst="rect">
              <a:avLst/>
            </a:prstGeom>
            <a:solidFill>
              <a:srgbClr val="C0C0C0">
                <a:alpha val="5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400" b="1">
                  <a:solidFill>
                    <a:srgbClr val="FFFFFF"/>
                  </a:solidFill>
                  <a:latin typeface="Arial" panose="020B0604020202020204" pitchFamily="34" charset="0"/>
                </a:rPr>
                <a:t>CORE 3</a:t>
              </a:r>
            </a:p>
          </p:txBody>
        </p:sp>
        <p:sp>
          <p:nvSpPr>
            <p:cNvPr id="41" name="Rectangle 40">
              <a:extLst>
                <a:ext uri="{FF2B5EF4-FFF2-40B4-BE49-F238E27FC236}">
                  <a16:creationId xmlns:a16="http://schemas.microsoft.com/office/drawing/2014/main" id="{CB04C17E-E959-3A4C-B276-3F6916BE26A1}"/>
                </a:ext>
              </a:extLst>
            </p:cNvPr>
            <p:cNvSpPr>
              <a:spLocks noChangeArrowheads="1"/>
            </p:cNvSpPr>
            <p:nvPr/>
          </p:nvSpPr>
          <p:spPr bwMode="auto">
            <a:xfrm rot="5400000">
              <a:off x="3364707" y="2235994"/>
              <a:ext cx="1601787" cy="428625"/>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2" name="TextBox 41">
              <a:extLst>
                <a:ext uri="{FF2B5EF4-FFF2-40B4-BE49-F238E27FC236}">
                  <a16:creationId xmlns:a16="http://schemas.microsoft.com/office/drawing/2014/main" id="{F4AB895F-1173-1B42-A775-41BBFF8D56F0}"/>
                </a:ext>
              </a:extLst>
            </p:cNvPr>
            <p:cNvSpPr txBox="1">
              <a:spLocks noChangeArrowheads="1"/>
            </p:cNvSpPr>
            <p:nvPr/>
          </p:nvSpPr>
          <p:spPr bwMode="auto">
            <a:xfrm rot="5400000">
              <a:off x="3404392" y="2252058"/>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1</a:t>
              </a:r>
            </a:p>
          </p:txBody>
        </p:sp>
        <p:sp>
          <p:nvSpPr>
            <p:cNvPr id="43" name="Rectangle 42">
              <a:extLst>
                <a:ext uri="{FF2B5EF4-FFF2-40B4-BE49-F238E27FC236}">
                  <a16:creationId xmlns:a16="http://schemas.microsoft.com/office/drawing/2014/main" id="{CC75EE0B-BE2E-E143-BC86-CD9112EFBAD3}"/>
                </a:ext>
              </a:extLst>
            </p:cNvPr>
            <p:cNvSpPr>
              <a:spLocks noChangeArrowheads="1"/>
            </p:cNvSpPr>
            <p:nvPr/>
          </p:nvSpPr>
          <p:spPr bwMode="auto">
            <a:xfrm rot="5400000">
              <a:off x="2881313"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4" name="TextBox 43">
              <a:extLst>
                <a:ext uri="{FF2B5EF4-FFF2-40B4-BE49-F238E27FC236}">
                  <a16:creationId xmlns:a16="http://schemas.microsoft.com/office/drawing/2014/main" id="{E032651C-A4AB-A545-84F9-615F79719489}"/>
                </a:ext>
              </a:extLst>
            </p:cNvPr>
            <p:cNvSpPr txBox="1">
              <a:spLocks noChangeArrowheads="1"/>
            </p:cNvSpPr>
            <p:nvPr/>
          </p:nvSpPr>
          <p:spPr bwMode="auto">
            <a:xfrm rot="5400000">
              <a:off x="2921000" y="4423759"/>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a:solidFill>
                    <a:srgbClr val="FFFFFF"/>
                  </a:solidFill>
                  <a:latin typeface="Arial" panose="020B0604020202020204" pitchFamily="34" charset="0"/>
                </a:rPr>
                <a:t>L2 CACHE 2</a:t>
              </a:r>
            </a:p>
          </p:txBody>
        </p:sp>
        <p:sp>
          <p:nvSpPr>
            <p:cNvPr id="45" name="Rectangle 44">
              <a:extLst>
                <a:ext uri="{FF2B5EF4-FFF2-40B4-BE49-F238E27FC236}">
                  <a16:creationId xmlns:a16="http://schemas.microsoft.com/office/drawing/2014/main" id="{C2BE28D1-FC7E-3844-91AA-AEA0903E4BEF}"/>
                </a:ext>
              </a:extLst>
            </p:cNvPr>
            <p:cNvSpPr>
              <a:spLocks noChangeArrowheads="1"/>
            </p:cNvSpPr>
            <p:nvPr/>
          </p:nvSpPr>
          <p:spPr bwMode="auto">
            <a:xfrm rot="5400000">
              <a:off x="3354388" y="4408488"/>
              <a:ext cx="1601787" cy="427037"/>
            </a:xfrm>
            <a:prstGeom prst="rect">
              <a:avLst/>
            </a:prstGeom>
            <a:noFill/>
            <a:ln w="444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46" name="TextBox 45">
              <a:extLst>
                <a:ext uri="{FF2B5EF4-FFF2-40B4-BE49-F238E27FC236}">
                  <a16:creationId xmlns:a16="http://schemas.microsoft.com/office/drawing/2014/main" id="{F19828A7-9DE5-B243-91F2-0116D1F61255}"/>
                </a:ext>
              </a:extLst>
            </p:cNvPr>
            <p:cNvSpPr txBox="1">
              <a:spLocks noChangeArrowheads="1"/>
            </p:cNvSpPr>
            <p:nvPr/>
          </p:nvSpPr>
          <p:spPr bwMode="auto">
            <a:xfrm rot="5400000">
              <a:off x="3394077" y="4423759"/>
              <a:ext cx="1530351" cy="398081"/>
            </a:xfrm>
            <a:prstGeom prst="rect">
              <a:avLst/>
            </a:prstGeom>
            <a:solidFill>
              <a:srgbClr val="C0C0C0">
                <a:alpha val="4901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050" b="1" dirty="0">
                  <a:solidFill>
                    <a:srgbClr val="FFFFFF"/>
                  </a:solidFill>
                  <a:latin typeface="Arial" panose="020B0604020202020204" pitchFamily="34" charset="0"/>
                </a:rPr>
                <a:t>L2 CACHE 3</a:t>
              </a:r>
            </a:p>
          </p:txBody>
        </p:sp>
        <p:sp>
          <p:nvSpPr>
            <p:cNvPr id="33" name="Rectangle 32">
              <a:extLst>
                <a:ext uri="{FF2B5EF4-FFF2-40B4-BE49-F238E27FC236}">
                  <a16:creationId xmlns:a16="http://schemas.microsoft.com/office/drawing/2014/main" id="{7DDE719C-8B0D-AD41-99EF-34C4C9FE5613}"/>
                </a:ext>
              </a:extLst>
            </p:cNvPr>
            <p:cNvSpPr>
              <a:spLocks noChangeArrowheads="1"/>
            </p:cNvSpPr>
            <p:nvPr/>
          </p:nvSpPr>
          <p:spPr bwMode="auto">
            <a:xfrm rot="5400000">
              <a:off x="4795837" y="2903538"/>
              <a:ext cx="354013" cy="1258888"/>
            </a:xfrm>
            <a:prstGeom prst="rect">
              <a:avLst/>
            </a:prstGeom>
            <a:noFill/>
            <a:ln w="381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050">
                <a:solidFill>
                  <a:srgbClr val="000000"/>
                </a:solidFill>
                <a:latin typeface="Arial" panose="020B0604020202020204" pitchFamily="34" charset="0"/>
              </a:endParaRPr>
            </a:p>
          </p:txBody>
        </p:sp>
        <p:sp>
          <p:nvSpPr>
            <p:cNvPr id="35" name="TextBox 34">
              <a:extLst>
                <a:ext uri="{FF2B5EF4-FFF2-40B4-BE49-F238E27FC236}">
                  <a16:creationId xmlns:a16="http://schemas.microsoft.com/office/drawing/2014/main" id="{642962CE-1076-A442-BE9E-64E0BAD1CBDF}"/>
                </a:ext>
              </a:extLst>
            </p:cNvPr>
            <p:cNvSpPr txBox="1"/>
            <p:nvPr/>
          </p:nvSpPr>
          <p:spPr>
            <a:xfrm>
              <a:off x="4121840" y="3233604"/>
              <a:ext cx="1792730" cy="579026"/>
            </a:xfrm>
            <a:prstGeom prst="rect">
              <a:avLst/>
            </a:prstGeom>
            <a:solidFill>
              <a:srgbClr val="C0C0C0">
                <a:alpha val="51000"/>
              </a:srgbClr>
            </a:solidFill>
          </p:spPr>
          <p:txBody>
            <a:bodyPr wrap="square">
              <a:spAutoFit/>
            </a:bodyPr>
            <a:lstStyle/>
            <a:p>
              <a:pPr eaLnBrk="1" hangingPunct="1">
                <a:defRPr/>
              </a:pPr>
              <a:r>
                <a:rPr lang="en-US" sz="900" b="1" dirty="0">
                  <a:solidFill>
                    <a:srgbClr val="FFFFFF"/>
                  </a:solidFill>
                  <a:latin typeface="Arial" charset="0"/>
                  <a:ea typeface="+mn-ea"/>
                  <a:cs typeface="ＭＳ Ｐゴシック" charset="0"/>
                </a:rPr>
                <a:t>DRAM MEMORY CONTROLLER</a:t>
              </a:r>
            </a:p>
          </p:txBody>
        </p:sp>
      </p:grpSp>
      <p:sp>
        <p:nvSpPr>
          <p:cNvPr id="47" name="Text Box 24" descr="90%">
            <a:extLst>
              <a:ext uri="{FF2B5EF4-FFF2-40B4-BE49-F238E27FC236}">
                <a16:creationId xmlns:a16="http://schemas.microsoft.com/office/drawing/2014/main" id="{04B3318D-31B5-A741-A183-10111F4DBB85}"/>
              </a:ext>
            </a:extLst>
          </p:cNvPr>
          <p:cNvSpPr txBox="1">
            <a:spLocks noChangeArrowheads="1"/>
          </p:cNvSpPr>
          <p:nvPr/>
        </p:nvSpPr>
        <p:spPr bwMode="auto">
          <a:xfrm>
            <a:off x="485323" y="578854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mn-cs"/>
              </a:rPr>
              <a:t>Storage (SSD/HDD)</a:t>
            </a:r>
          </a:p>
        </p:txBody>
      </p:sp>
      <p:sp>
        <p:nvSpPr>
          <p:cNvPr id="49" name="Text Box 13" descr="90%">
            <a:extLst>
              <a:ext uri="{FF2B5EF4-FFF2-40B4-BE49-F238E27FC236}">
                <a16:creationId xmlns:a16="http://schemas.microsoft.com/office/drawing/2014/main" id="{2702E55F-70FB-2F42-AC0B-FAC99D107754}"/>
              </a:ext>
            </a:extLst>
          </p:cNvPr>
          <p:cNvSpPr txBox="1">
            <a:spLocks noChangeArrowheads="1"/>
          </p:cNvSpPr>
          <p:nvPr/>
        </p:nvSpPr>
        <p:spPr bwMode="auto">
          <a:xfrm>
            <a:off x="6303480" y="5854680"/>
            <a:ext cx="1706563" cy="341313"/>
          </a:xfrm>
          <a:prstGeom prst="rect">
            <a:avLst/>
          </a:prstGeom>
          <a:noFill/>
          <a:ln w="12700">
            <a:noFill/>
            <a:miter lim="800000"/>
            <a:headEnd/>
            <a:tailEnd/>
          </a:ln>
          <a:effectLst/>
        </p:spPr>
        <p:txBody>
          <a:bodyPr wrap="none" lIns="64008" tIns="32004" rIns="64008" bIns="32004">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pitchFamily="-107" charset="0"/>
                <a:ea typeface="Arial" pitchFamily="-107" charset="0"/>
                <a:cs typeface="Arial" pitchFamily="-107" charset="0"/>
              </a:rPr>
              <a:t>Microprocessor</a:t>
            </a:r>
          </a:p>
        </p:txBody>
      </p:sp>
      <p:sp>
        <p:nvSpPr>
          <p:cNvPr id="53" name="Text Box 20" descr="90%">
            <a:extLst>
              <a:ext uri="{FF2B5EF4-FFF2-40B4-BE49-F238E27FC236}">
                <a16:creationId xmlns:a16="http://schemas.microsoft.com/office/drawing/2014/main" id="{36776301-3C21-9E4A-9535-756527119A63}"/>
              </a:ext>
            </a:extLst>
          </p:cNvPr>
          <p:cNvSpPr txBox="1">
            <a:spLocks noChangeArrowheads="1"/>
          </p:cNvSpPr>
          <p:nvPr/>
        </p:nvSpPr>
        <p:spPr bwMode="auto">
          <a:xfrm>
            <a:off x="3260849" y="5750396"/>
            <a:ext cx="1527175" cy="342900"/>
          </a:xfrm>
          <a:prstGeom prst="rect">
            <a:avLst/>
          </a:prstGeom>
          <a:noFill/>
          <a:ln w="12700">
            <a:noFill/>
            <a:miter lim="800000"/>
            <a:headEnd/>
            <a:tailEnd/>
          </a:ln>
          <a:effectLst/>
        </p:spPr>
        <p:txBody>
          <a:bodyPr wrap="none" lIns="64008" tIns="32004" rIns="64008" bIns="32004">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pitchFamily="-107" charset="0"/>
                <a:ea typeface="Arial" pitchFamily="-107" charset="0"/>
                <a:cs typeface="Arial" pitchFamily="-107" charset="0"/>
              </a:rPr>
              <a:t>Main Memory</a:t>
            </a:r>
          </a:p>
        </p:txBody>
      </p:sp>
      <p:cxnSp>
        <p:nvCxnSpPr>
          <p:cNvPr id="56" name="Straight Arrow Connector 48">
            <a:extLst>
              <a:ext uri="{FF2B5EF4-FFF2-40B4-BE49-F238E27FC236}">
                <a16:creationId xmlns:a16="http://schemas.microsoft.com/office/drawing/2014/main" id="{B17519BD-B31A-B94F-9689-15CD16316075}"/>
              </a:ext>
            </a:extLst>
          </p:cNvPr>
          <p:cNvCxnSpPr>
            <a:cxnSpLocks noChangeShapeType="1"/>
          </p:cNvCxnSpPr>
          <p:nvPr/>
        </p:nvCxnSpPr>
        <p:spPr bwMode="auto">
          <a:xfrm>
            <a:off x="4640122" y="4199540"/>
            <a:ext cx="675546" cy="3"/>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7" name="Rectangle 56">
            <a:extLst>
              <a:ext uri="{FF2B5EF4-FFF2-40B4-BE49-F238E27FC236}">
                <a16:creationId xmlns:a16="http://schemas.microsoft.com/office/drawing/2014/main" id="{F180787C-7B20-C14F-81AD-AD3C9C3A5A2F}"/>
              </a:ext>
            </a:extLst>
          </p:cNvPr>
          <p:cNvSpPr>
            <a:spLocks noChangeArrowheads="1"/>
          </p:cNvSpPr>
          <p:nvPr/>
        </p:nvSpPr>
        <p:spPr bwMode="auto">
          <a:xfrm rot="5400000">
            <a:off x="4817558" y="3813350"/>
            <a:ext cx="320675" cy="772384"/>
          </a:xfrm>
          <a:prstGeom prst="rect">
            <a:avLst/>
          </a:prstGeom>
          <a:noFill/>
          <a:ln w="5080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endParaRPr lang="en-US" altLang="en-US" sz="1800">
              <a:solidFill>
                <a:srgbClr val="000000"/>
              </a:solidFill>
              <a:latin typeface="Arial" panose="020B0604020202020204" pitchFamily="34" charset="0"/>
            </a:endParaRPr>
          </a:p>
        </p:txBody>
      </p:sp>
      <p:sp>
        <p:nvSpPr>
          <p:cNvPr id="62" name="Rectangle 61">
            <a:extLst>
              <a:ext uri="{FF2B5EF4-FFF2-40B4-BE49-F238E27FC236}">
                <a16:creationId xmlns:a16="http://schemas.microsoft.com/office/drawing/2014/main" id="{38634849-6503-624E-AF91-8558358D1544}"/>
              </a:ext>
            </a:extLst>
          </p:cNvPr>
          <p:cNvSpPr/>
          <p:nvPr/>
        </p:nvSpPr>
        <p:spPr>
          <a:xfrm>
            <a:off x="1343072" y="6335564"/>
            <a:ext cx="6580772" cy="584775"/>
          </a:xfrm>
          <a:prstGeom prst="rect">
            <a:avLst/>
          </a:prstGeom>
        </p:spPr>
        <p:txBody>
          <a:bodyPr wrap="square">
            <a:spAutoFit/>
          </a:bodyPr>
          <a:lstStyle/>
          <a:p>
            <a:r>
              <a:rPr lang="en-US" sz="1600" dirty="0">
                <a:solidFill>
                  <a:srgbClr val="000000"/>
                </a:solidFill>
              </a:rPr>
              <a:t>Burks, Goldstein, von Neumann, “</a:t>
            </a:r>
            <a:r>
              <a:rPr lang="en-US" sz="1600" dirty="0">
                <a:solidFill>
                  <a:srgbClr val="0000FF"/>
                </a:solidFill>
              </a:rPr>
              <a:t>Preliminary discussion of the logical design of an electronic computing instrument</a:t>
            </a:r>
            <a:r>
              <a:rPr lang="en-US" sz="1600" dirty="0">
                <a:solidFill>
                  <a:srgbClr val="000000"/>
                </a:solidFill>
              </a:rPr>
              <a:t>,” 1946.</a:t>
            </a:r>
          </a:p>
        </p:txBody>
      </p:sp>
      <p:pic>
        <p:nvPicPr>
          <p:cNvPr id="63" name="Picture 62">
            <a:extLst>
              <a:ext uri="{FF2B5EF4-FFF2-40B4-BE49-F238E27FC236}">
                <a16:creationId xmlns:a16="http://schemas.microsoft.com/office/drawing/2014/main" id="{916E4D11-3E86-3E41-830B-D5548133DA5C}"/>
              </a:ext>
            </a:extLst>
          </p:cNvPr>
          <p:cNvPicPr>
            <a:picLocks noChangeAspect="1"/>
          </p:cNvPicPr>
          <p:nvPr/>
        </p:nvPicPr>
        <p:blipFill>
          <a:blip r:embed="rId6"/>
          <a:stretch>
            <a:fillRect/>
          </a:stretch>
        </p:blipFill>
        <p:spPr>
          <a:xfrm>
            <a:off x="6303479" y="168392"/>
            <a:ext cx="2751743" cy="2159657"/>
          </a:xfrm>
          <a:prstGeom prst="rect">
            <a:avLst/>
          </a:prstGeom>
        </p:spPr>
      </p:pic>
      <p:sp>
        <p:nvSpPr>
          <p:cNvPr id="11" name="Rectangle 10">
            <a:extLst>
              <a:ext uri="{FF2B5EF4-FFF2-40B4-BE49-F238E27FC236}">
                <a16:creationId xmlns:a16="http://schemas.microsoft.com/office/drawing/2014/main" id="{951A62E3-D47B-5C4F-9596-827ECBAC7B03}"/>
              </a:ext>
            </a:extLst>
          </p:cNvPr>
          <p:cNvSpPr/>
          <p:nvPr/>
        </p:nvSpPr>
        <p:spPr>
          <a:xfrm>
            <a:off x="228600" y="1030131"/>
            <a:ext cx="2943242" cy="369332"/>
          </a:xfrm>
          <a:prstGeom prst="rect">
            <a:avLst/>
          </a:prstGeom>
        </p:spPr>
        <p:txBody>
          <a:bodyPr wrap="none">
            <a:spAutoFit/>
          </a:bodyPr>
          <a:lstStyle/>
          <a:p>
            <a:r>
              <a:rPr lang="en-US" dirty="0">
                <a:solidFill>
                  <a:srgbClr val="0000FF"/>
                </a:solidFill>
              </a:rPr>
              <a:t>von Neumann model</a:t>
            </a:r>
            <a:r>
              <a:rPr lang="en-US" dirty="0">
                <a:solidFill>
                  <a:srgbClr val="000000"/>
                </a:solidFill>
              </a:rPr>
              <a:t>, 1945</a:t>
            </a:r>
            <a:endParaRPr lang="en-US" dirty="0"/>
          </a:p>
        </p:txBody>
      </p:sp>
      <p:sp>
        <p:nvSpPr>
          <p:cNvPr id="12" name="Rectangle 11">
            <a:extLst>
              <a:ext uri="{FF2B5EF4-FFF2-40B4-BE49-F238E27FC236}">
                <a16:creationId xmlns:a16="http://schemas.microsoft.com/office/drawing/2014/main" id="{0992A5FE-3A14-D540-979C-E7C4C2AAD7DA}"/>
              </a:ext>
            </a:extLst>
          </p:cNvPr>
          <p:cNvSpPr/>
          <p:nvPr/>
        </p:nvSpPr>
        <p:spPr>
          <a:xfrm>
            <a:off x="274233" y="1338245"/>
            <a:ext cx="5738544" cy="646331"/>
          </a:xfrm>
          <a:prstGeom prst="rect">
            <a:avLst/>
          </a:prstGeom>
        </p:spPr>
        <p:txBody>
          <a:bodyPr wrap="square">
            <a:spAutoFit/>
          </a:bodyPr>
          <a:lstStyle/>
          <a:p>
            <a:r>
              <a:rPr lang="en-US" dirty="0"/>
              <a:t>where the </a:t>
            </a:r>
            <a:r>
              <a:rPr lang="en-US" b="1" dirty="0"/>
              <a:t>CPU</a:t>
            </a:r>
            <a:r>
              <a:rPr lang="en-US" dirty="0"/>
              <a:t> can </a:t>
            </a:r>
            <a:r>
              <a:rPr lang="en-US" b="1" dirty="0"/>
              <a:t>access data </a:t>
            </a:r>
            <a:r>
              <a:rPr lang="en-US" dirty="0"/>
              <a:t>stored in an off-chip main memory only through </a:t>
            </a:r>
            <a:r>
              <a:rPr lang="en-US" b="1" dirty="0"/>
              <a:t>power-hungry bus</a:t>
            </a:r>
          </a:p>
        </p:txBody>
      </p:sp>
    </p:spTree>
    <p:extLst>
      <p:ext uri="{BB962C8B-B14F-4D97-AF65-F5344CB8AC3E}">
        <p14:creationId xmlns:p14="http://schemas.microsoft.com/office/powerpoint/2010/main" val="319368464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Problem</a:t>
            </a:r>
          </a:p>
        </p:txBody>
      </p:sp>
      <p:sp>
        <p:nvSpPr>
          <p:cNvPr id="3" name="Content Placeholder 2"/>
          <p:cNvSpPr>
            <a:spLocks noGrp="1"/>
          </p:cNvSpPr>
          <p:nvPr>
            <p:ph idx="1"/>
          </p:nvPr>
        </p:nvSpPr>
        <p:spPr>
          <a:xfrm>
            <a:off x="228600" y="1988840"/>
            <a:ext cx="8610600" cy="4876800"/>
          </a:xfrm>
        </p:spPr>
        <p:txBody>
          <a:bodyPr/>
          <a:lstStyle/>
          <a:p>
            <a:pPr marL="0" indent="0" algn="ctr">
              <a:buNone/>
            </a:pPr>
            <a:r>
              <a:rPr lang="en-US" sz="5400" dirty="0">
                <a:solidFill>
                  <a:srgbClr val="FF0000"/>
                </a:solidFill>
              </a:rPr>
              <a:t>Data analysis </a:t>
            </a:r>
          </a:p>
          <a:p>
            <a:pPr marL="0" indent="0" algn="ctr">
              <a:buNone/>
            </a:pPr>
            <a:r>
              <a:rPr lang="en-US" sz="5400" dirty="0"/>
              <a:t>is performed </a:t>
            </a:r>
          </a:p>
          <a:p>
            <a:pPr marL="0" indent="0" algn="ctr">
              <a:buNone/>
            </a:pPr>
            <a:r>
              <a:rPr lang="en-US" sz="5400" dirty="0">
                <a:solidFill>
                  <a:srgbClr val="FF0000"/>
                </a:solidFill>
              </a:rPr>
              <a:t>far away from the data</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53</a:t>
            </a:fld>
            <a:endParaRPr lang="en-US" altLang="en-US">
              <a:solidFill>
                <a:srgbClr val="000000"/>
              </a:solidFill>
            </a:endParaRPr>
          </a:p>
        </p:txBody>
      </p:sp>
    </p:spTree>
    <p:extLst>
      <p:ext uri="{BB962C8B-B14F-4D97-AF65-F5344CB8AC3E}">
        <p14:creationId xmlns:p14="http://schemas.microsoft.com/office/powerpoint/2010/main" val="144478183"/>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7C21F8C4-A4BD-F342-B893-ACC0C0441149}"/>
              </a:ext>
            </a:extLst>
          </p:cNvPr>
          <p:cNvSpPr>
            <a:spLocks noGrp="1"/>
          </p:cNvSpPr>
          <p:nvPr>
            <p:ph type="title"/>
          </p:nvPr>
        </p:nvSpPr>
        <p:spPr/>
        <p:txBody>
          <a:bodyPr/>
          <a:lstStyle/>
          <a:p>
            <a:r>
              <a:rPr lang="en-US" altLang="en-US" dirty="0">
                <a:ea typeface="ＭＳ Ｐゴシック" panose="020B0600070205080204" pitchFamily="34" charset="-128"/>
              </a:rPr>
              <a:t>Data Movement Dominates Performance</a:t>
            </a:r>
          </a:p>
        </p:txBody>
      </p:sp>
      <p:sp>
        <p:nvSpPr>
          <p:cNvPr id="359427" name="Slide Number Placeholder 3">
            <a:extLst>
              <a:ext uri="{FF2B5EF4-FFF2-40B4-BE49-F238E27FC236}">
                <a16:creationId xmlns:a16="http://schemas.microsoft.com/office/drawing/2014/main" id="{EE5BCB2C-877E-BB4C-985E-EA8345D5B155}"/>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316E0BE0-92DE-564F-8AC4-9DC0B3754473}" type="slidenum">
              <a:rPr lang="en-US" altLang="en-US" sz="1600" smtClean="0">
                <a:solidFill>
                  <a:srgbClr val="000000"/>
                </a:solidFill>
                <a:latin typeface="Garamond" panose="02020404030301010803" pitchFamily="18" charset="0"/>
              </a:rPr>
              <a:pPr>
                <a:spcBef>
                  <a:spcPct val="0"/>
                </a:spcBef>
                <a:buClrTx/>
                <a:buSzTx/>
                <a:buFontTx/>
                <a:buNone/>
              </a:pPr>
              <a:t>54</a:t>
            </a:fld>
            <a:endParaRPr lang="en-US" altLang="en-US" sz="1600">
              <a:solidFill>
                <a:srgbClr val="000000"/>
              </a:solidFill>
              <a:latin typeface="Garamond" panose="02020404030301010803" pitchFamily="18" charset="0"/>
            </a:endParaRPr>
          </a:p>
        </p:txBody>
      </p:sp>
      <p:pic>
        <p:nvPicPr>
          <p:cNvPr id="359428" name="Picture 23" descr="http://i.ehow.com/images/a04/ac/qb/format-hard-drive-xp-800X800.jpg">
            <a:extLst>
              <a:ext uri="{FF2B5EF4-FFF2-40B4-BE49-F238E27FC236}">
                <a16:creationId xmlns:a16="http://schemas.microsoft.com/office/drawing/2014/main" id="{D36802EE-6578-9C4B-BCA1-A3FA302A928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2415429" y="2472369"/>
            <a:ext cx="2124075"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13" descr="90%">
            <a:extLst>
              <a:ext uri="{FF2B5EF4-FFF2-40B4-BE49-F238E27FC236}">
                <a16:creationId xmlns:a16="http://schemas.microsoft.com/office/drawing/2014/main" id="{6F32E859-5F34-F640-8427-FEE47715067A}"/>
              </a:ext>
            </a:extLst>
          </p:cNvPr>
          <p:cNvSpPr txBox="1">
            <a:spLocks noChangeArrowheads="1"/>
          </p:cNvSpPr>
          <p:nvPr/>
        </p:nvSpPr>
        <p:spPr bwMode="auto">
          <a:xfrm>
            <a:off x="7380312" y="4311823"/>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1" name="Text Box 20" descr="90%">
            <a:extLst>
              <a:ext uri="{FF2B5EF4-FFF2-40B4-BE49-F238E27FC236}">
                <a16:creationId xmlns:a16="http://schemas.microsoft.com/office/drawing/2014/main" id="{C79557CA-A236-7C4E-B477-393C491C8211}"/>
              </a:ext>
            </a:extLst>
          </p:cNvPr>
          <p:cNvSpPr txBox="1">
            <a:spLocks noChangeArrowheads="1"/>
          </p:cNvSpPr>
          <p:nvPr/>
        </p:nvSpPr>
        <p:spPr bwMode="auto">
          <a:xfrm>
            <a:off x="5292377" y="4306843"/>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22" name="Line 15">
            <a:extLst>
              <a:ext uri="{FF2B5EF4-FFF2-40B4-BE49-F238E27FC236}">
                <a16:creationId xmlns:a16="http://schemas.microsoft.com/office/drawing/2014/main" id="{852FFA8D-3F15-7A4B-A63D-75B522C5548E}"/>
              </a:ext>
            </a:extLst>
          </p:cNvPr>
          <p:cNvSpPr>
            <a:spLocks noChangeShapeType="1"/>
          </p:cNvSpPr>
          <p:nvPr/>
        </p:nvSpPr>
        <p:spPr bwMode="auto">
          <a:xfrm flipV="1">
            <a:off x="6770712" y="3607212"/>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59432" name="Text Box 24" descr="90%">
            <a:extLst>
              <a:ext uri="{FF2B5EF4-FFF2-40B4-BE49-F238E27FC236}">
                <a16:creationId xmlns:a16="http://schemas.microsoft.com/office/drawing/2014/main" id="{617718C0-0A76-5A4B-BB80-665B9C60A130}"/>
              </a:ext>
            </a:extLst>
          </p:cNvPr>
          <p:cNvSpPr txBox="1">
            <a:spLocks noChangeArrowheads="1"/>
          </p:cNvSpPr>
          <p:nvPr/>
        </p:nvSpPr>
        <p:spPr bwMode="auto">
          <a:xfrm>
            <a:off x="2372205" y="4299431"/>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59433" name="Content Placeholder 6" descr="barcelona-die-photo-color.jpg">
            <a:extLst>
              <a:ext uri="{FF2B5EF4-FFF2-40B4-BE49-F238E27FC236}">
                <a16:creationId xmlns:a16="http://schemas.microsoft.com/office/drawing/2014/main" id="{A9208372-6C1F-8840-9277-DC1A22EBF5B9}"/>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613649" y="2930812"/>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Line 15">
            <a:extLst>
              <a:ext uri="{FF2B5EF4-FFF2-40B4-BE49-F238E27FC236}">
                <a16:creationId xmlns:a16="http://schemas.microsoft.com/office/drawing/2014/main" id="{2D950223-5AAD-004C-A0AD-97C70C5F7C60}"/>
              </a:ext>
            </a:extLst>
          </p:cNvPr>
          <p:cNvSpPr>
            <a:spLocks noChangeShapeType="1"/>
          </p:cNvSpPr>
          <p:nvPr/>
        </p:nvSpPr>
        <p:spPr bwMode="auto">
          <a:xfrm flipV="1">
            <a:off x="4227264" y="3577237"/>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59435" name="Picture 25" descr="dimm.png">
            <a:extLst>
              <a:ext uri="{FF2B5EF4-FFF2-40B4-BE49-F238E27FC236}">
                <a16:creationId xmlns:a16="http://schemas.microsoft.com/office/drawing/2014/main" id="{1152FD62-BB72-0448-ADA3-5E80AC6B9339}"/>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rot="8775023" flipV="1">
            <a:off x="4729714" y="3204770"/>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9436" name="Picture 26" descr="dimm.png">
            <a:extLst>
              <a:ext uri="{FF2B5EF4-FFF2-40B4-BE49-F238E27FC236}">
                <a16:creationId xmlns:a16="http://schemas.microsoft.com/office/drawing/2014/main" id="{09A67BF0-325D-8D4D-B529-2A3BFDAFC035}"/>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rot="8775023" flipV="1">
            <a:off x="5072821" y="3337227"/>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Group 14">
            <a:extLst>
              <a:ext uri="{FF2B5EF4-FFF2-40B4-BE49-F238E27FC236}">
                <a16:creationId xmlns:a16="http://schemas.microsoft.com/office/drawing/2014/main" id="{2B34AEFB-1A8C-8942-B0E5-ADBF1DE82C1D}"/>
              </a:ext>
            </a:extLst>
          </p:cNvPr>
          <p:cNvGrpSpPr/>
          <p:nvPr/>
        </p:nvGrpSpPr>
        <p:grpSpPr>
          <a:xfrm>
            <a:off x="194816" y="2693398"/>
            <a:ext cx="1778621" cy="1421454"/>
            <a:chOff x="4343037" y="3937719"/>
            <a:chExt cx="2445779" cy="1954638"/>
          </a:xfrm>
        </p:grpSpPr>
        <p:pic>
          <p:nvPicPr>
            <p:cNvPr id="16" name="Picture 15">
              <a:extLst>
                <a:ext uri="{FF2B5EF4-FFF2-40B4-BE49-F238E27FC236}">
                  <a16:creationId xmlns:a16="http://schemas.microsoft.com/office/drawing/2014/main" id="{16D068F6-192D-544E-9599-B657AC0D25FA}"/>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17" name="Picture 16">
              <a:extLst>
                <a:ext uri="{FF2B5EF4-FFF2-40B4-BE49-F238E27FC236}">
                  <a16:creationId xmlns:a16="http://schemas.microsoft.com/office/drawing/2014/main" id="{B924DC76-5545-3946-81FF-497DE318BF72}"/>
                </a:ext>
              </a:extLst>
            </p:cNvPr>
            <p:cNvPicPr>
              <a:picLocks noChangeAspect="1"/>
            </p:cNvPicPr>
            <p:nvPr/>
          </p:nvPicPr>
          <p:blipFill rotWithShape="1">
            <a:blip r:embed="rId7"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18" name="Picture 17">
              <a:extLst>
                <a:ext uri="{FF2B5EF4-FFF2-40B4-BE49-F238E27FC236}">
                  <a16:creationId xmlns:a16="http://schemas.microsoft.com/office/drawing/2014/main" id="{FA9B10A5-EAB2-1644-87E2-D6E9DE89EC48}"/>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19" name="Line 15">
            <a:extLst>
              <a:ext uri="{FF2B5EF4-FFF2-40B4-BE49-F238E27FC236}">
                <a16:creationId xmlns:a16="http://schemas.microsoft.com/office/drawing/2014/main" id="{B92EFAAB-0E92-1844-B38B-F52DF024D492}"/>
              </a:ext>
            </a:extLst>
          </p:cNvPr>
          <p:cNvSpPr>
            <a:spLocks noChangeShapeType="1"/>
          </p:cNvSpPr>
          <p:nvPr/>
        </p:nvSpPr>
        <p:spPr bwMode="auto">
          <a:xfrm flipH="1">
            <a:off x="2128085" y="3556801"/>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23" name="Text Box 20" descr="90%">
            <a:extLst>
              <a:ext uri="{FF2B5EF4-FFF2-40B4-BE49-F238E27FC236}">
                <a16:creationId xmlns:a16="http://schemas.microsoft.com/office/drawing/2014/main" id="{35431800-D8F9-DD49-B834-1BA4AA1FA953}"/>
              </a:ext>
            </a:extLst>
          </p:cNvPr>
          <p:cNvSpPr txBox="1">
            <a:spLocks noChangeArrowheads="1"/>
          </p:cNvSpPr>
          <p:nvPr/>
        </p:nvSpPr>
        <p:spPr bwMode="auto">
          <a:xfrm>
            <a:off x="402212" y="4268581"/>
            <a:ext cx="1411669" cy="618631"/>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
        <p:nvSpPr>
          <p:cNvPr id="26" name="Content Placeholder 2">
            <a:extLst>
              <a:ext uri="{FF2B5EF4-FFF2-40B4-BE49-F238E27FC236}">
                <a16:creationId xmlns:a16="http://schemas.microsoft.com/office/drawing/2014/main" id="{FFE4AEA4-D589-F149-B8D4-2DC4AB545A5B}"/>
              </a:ext>
            </a:extLst>
          </p:cNvPr>
          <p:cNvSpPr>
            <a:spLocks noGrp="1"/>
          </p:cNvSpPr>
          <p:nvPr>
            <p:ph idx="1"/>
          </p:nvPr>
        </p:nvSpPr>
        <p:spPr>
          <a:xfrm>
            <a:off x="228600" y="908719"/>
            <a:ext cx="8610600" cy="2060794"/>
          </a:xfrm>
        </p:spPr>
        <p:txBody>
          <a:bodyPr>
            <a:noAutofit/>
          </a:bodyPr>
          <a:lstStyle/>
          <a:p>
            <a:r>
              <a:rPr lang="en-US" b="1" dirty="0">
                <a:solidFill>
                  <a:srgbClr val="FF0000"/>
                </a:solidFill>
                <a:cs typeface="Adobe Garamond Pro"/>
              </a:rPr>
              <a:t>Data movement </a:t>
            </a:r>
            <a:r>
              <a:rPr lang="en-US" dirty="0">
                <a:cs typeface="Adobe Garamond Pro"/>
              </a:rPr>
              <a:t>dominates performance and is a </a:t>
            </a:r>
            <a:r>
              <a:rPr lang="en-US" b="1" dirty="0">
                <a:cs typeface="Adobe Garamond Pro"/>
              </a:rPr>
              <a:t>major</a:t>
            </a:r>
            <a:r>
              <a:rPr lang="en-US" dirty="0">
                <a:cs typeface="Adobe Garamond Pro"/>
              </a:rPr>
              <a:t> system </a:t>
            </a:r>
            <a:r>
              <a:rPr lang="en-US" b="1" dirty="0">
                <a:solidFill>
                  <a:srgbClr val="FF0000"/>
                </a:solidFill>
                <a:cs typeface="Adobe Garamond Pro"/>
              </a:rPr>
              <a:t>energy bottleneck </a:t>
            </a:r>
            <a:r>
              <a:rPr lang="en-US" dirty="0">
                <a:cs typeface="Adobe Garamond Pro"/>
              </a:rPr>
              <a:t>(accounting for 40%-62%)</a:t>
            </a:r>
          </a:p>
        </p:txBody>
      </p:sp>
      <p:sp>
        <p:nvSpPr>
          <p:cNvPr id="27" name="TextBox 26">
            <a:extLst>
              <a:ext uri="{FF2B5EF4-FFF2-40B4-BE49-F238E27FC236}">
                <a16:creationId xmlns:a16="http://schemas.microsoft.com/office/drawing/2014/main" id="{082DDDB6-3EAB-6D42-8A46-E72A92BD0AC9}"/>
              </a:ext>
            </a:extLst>
          </p:cNvPr>
          <p:cNvSpPr txBox="1"/>
          <p:nvPr/>
        </p:nvSpPr>
        <p:spPr>
          <a:xfrm>
            <a:off x="95300" y="5733256"/>
            <a:ext cx="7489551" cy="553998"/>
          </a:xfrm>
          <a:prstGeom prst="rect">
            <a:avLst/>
          </a:prstGeom>
          <a:noFill/>
        </p:spPr>
        <p:txBody>
          <a:bodyPr wrap="none" rtlCol="0">
            <a:spAutoFit/>
          </a:bodyPr>
          <a:lstStyle/>
          <a:p>
            <a:r>
              <a:rPr lang="en-US" sz="1000" baseline="30000" dirty="0"/>
              <a:t>✻ </a:t>
            </a:r>
            <a:r>
              <a:rPr lang="en-US" sz="1000" dirty="0" err="1"/>
              <a:t>Boroumand</a:t>
            </a:r>
            <a:r>
              <a:rPr lang="en-US" sz="1000" dirty="0"/>
              <a:t> et al., “Google Workloads for Consumer Devices: Mitigating Data Movement Bottlenecks,” ASPLOS 2018</a:t>
            </a:r>
          </a:p>
          <a:p>
            <a:r>
              <a:rPr lang="en-US" sz="1000" baseline="30000" dirty="0"/>
              <a:t>★ </a:t>
            </a:r>
            <a:r>
              <a:rPr lang="en-US" sz="1000" dirty="0" err="1"/>
              <a:t>Kestor</a:t>
            </a:r>
            <a:r>
              <a:rPr lang="en-US" sz="1000" dirty="0"/>
              <a:t> et al., “Quantifying the Energy Cost of Data Movement in Scientific Applications,” IISWC 2013 </a:t>
            </a:r>
          </a:p>
          <a:p>
            <a:r>
              <a:rPr lang="en-US" sz="1000" baseline="30000" dirty="0"/>
              <a:t>☆ </a:t>
            </a:r>
            <a:r>
              <a:rPr lang="en-US" sz="1000" dirty="0" err="1"/>
              <a:t>Pandiyan</a:t>
            </a:r>
            <a:r>
              <a:rPr lang="en-US" sz="1000" dirty="0"/>
              <a:t> and Wu, “Quantifying the energy cost of data movement for emerging smart phone workloads on mobile platforms,” IISWC 2014</a:t>
            </a:r>
          </a:p>
        </p:txBody>
      </p:sp>
      <p:sp>
        <p:nvSpPr>
          <p:cNvPr id="29" name="TextBox 28">
            <a:extLst>
              <a:ext uri="{FF2B5EF4-FFF2-40B4-BE49-F238E27FC236}">
                <a16:creationId xmlns:a16="http://schemas.microsoft.com/office/drawing/2014/main" id="{C07DF297-CD7A-6242-A8A2-777888002EF8}"/>
              </a:ext>
            </a:extLst>
          </p:cNvPr>
          <p:cNvSpPr txBox="1"/>
          <p:nvPr/>
        </p:nvSpPr>
        <p:spPr>
          <a:xfrm>
            <a:off x="3563888" y="2044098"/>
            <a:ext cx="2746920" cy="400110"/>
          </a:xfrm>
          <a:prstGeom prst="rect">
            <a:avLst/>
          </a:prstGeom>
          <a:noFill/>
          <a:ln>
            <a:noFill/>
          </a:ln>
        </p:spPr>
        <p:txBody>
          <a:bodyPr wrap="square" rtlCol="0">
            <a:spAutoFit/>
          </a:bodyPr>
          <a:lstStyle/>
          <a:p>
            <a:pPr algn="ctr"/>
            <a:r>
              <a:rPr lang="en-US" sz="2000" i="1" dirty="0">
                <a:solidFill>
                  <a:srgbClr val="FF0000"/>
                </a:solidFill>
              </a:rPr>
              <a:t>Data Movement</a:t>
            </a:r>
          </a:p>
        </p:txBody>
      </p:sp>
      <p:sp>
        <p:nvSpPr>
          <p:cNvPr id="31" name="Rectangle 30">
            <a:extLst>
              <a:ext uri="{FF2B5EF4-FFF2-40B4-BE49-F238E27FC236}">
                <a16:creationId xmlns:a16="http://schemas.microsoft.com/office/drawing/2014/main" id="{6A985C0C-27FF-8A4D-BFDA-870A8D0BFDE1}"/>
              </a:ext>
            </a:extLst>
          </p:cNvPr>
          <p:cNvSpPr/>
          <p:nvPr/>
        </p:nvSpPr>
        <p:spPr>
          <a:xfrm>
            <a:off x="2915816" y="4869160"/>
            <a:ext cx="6054541" cy="646331"/>
          </a:xfrm>
          <a:prstGeom prst="rect">
            <a:avLst/>
          </a:prstGeom>
        </p:spPr>
        <p:txBody>
          <a:bodyPr wrap="square">
            <a:spAutoFit/>
          </a:bodyPr>
          <a:lstStyle/>
          <a:p>
            <a:r>
              <a:rPr lang="en-US" dirty="0"/>
              <a:t>Single </a:t>
            </a:r>
            <a:r>
              <a:rPr lang="en-US" dirty="0">
                <a:solidFill>
                  <a:srgbClr val="0000FF"/>
                </a:solidFill>
              </a:rPr>
              <a:t>memory</a:t>
            </a:r>
            <a:r>
              <a:rPr lang="en-US" dirty="0"/>
              <a:t> request </a:t>
            </a:r>
            <a:r>
              <a:rPr lang="en-US" dirty="0">
                <a:solidFill>
                  <a:srgbClr val="FF0000"/>
                </a:solidFill>
              </a:rPr>
              <a:t>consumes</a:t>
            </a:r>
            <a:r>
              <a:rPr lang="en-US" dirty="0"/>
              <a:t> &gt;160x-800x </a:t>
            </a:r>
            <a:r>
              <a:rPr lang="en-US" dirty="0">
                <a:solidFill>
                  <a:srgbClr val="FF0000"/>
                </a:solidFill>
              </a:rPr>
              <a:t>more energy</a:t>
            </a:r>
            <a:r>
              <a:rPr lang="en-US" dirty="0"/>
              <a:t> compared to performing an </a:t>
            </a:r>
            <a:r>
              <a:rPr lang="en-US" dirty="0">
                <a:solidFill>
                  <a:srgbClr val="0000FF"/>
                </a:solidFill>
              </a:rPr>
              <a:t>addition operation  </a:t>
            </a:r>
          </a:p>
        </p:txBody>
      </p:sp>
      <p:sp>
        <p:nvSpPr>
          <p:cNvPr id="3" name="Freeform 2">
            <a:extLst>
              <a:ext uri="{FF2B5EF4-FFF2-40B4-BE49-F238E27FC236}">
                <a16:creationId xmlns:a16="http://schemas.microsoft.com/office/drawing/2014/main" id="{899CBF8F-8997-5A45-A21E-372F4C86898A}"/>
              </a:ext>
            </a:extLst>
          </p:cNvPr>
          <p:cNvSpPr/>
          <p:nvPr/>
        </p:nvSpPr>
        <p:spPr>
          <a:xfrm>
            <a:off x="2506134" y="2401231"/>
            <a:ext cx="1305636" cy="951569"/>
          </a:xfrm>
          <a:custGeom>
            <a:avLst/>
            <a:gdLst>
              <a:gd name="connsiteX0" fmla="*/ 1594353 w 1627327"/>
              <a:gd name="connsiteY0" fmla="*/ 0 h 1093299"/>
              <a:gd name="connsiteX1" fmla="*/ 1577420 w 1627327"/>
              <a:gd name="connsiteY1" fmla="*/ 84667 h 1093299"/>
              <a:gd name="connsiteX2" fmla="*/ 1120220 w 1627327"/>
              <a:gd name="connsiteY2" fmla="*/ 270934 h 1093299"/>
              <a:gd name="connsiteX3" fmla="*/ 222753 w 1627327"/>
              <a:gd name="connsiteY3" fmla="*/ 338667 h 1093299"/>
              <a:gd name="connsiteX4" fmla="*/ 19553 w 1627327"/>
              <a:gd name="connsiteY4" fmla="*/ 1016000 h 1093299"/>
              <a:gd name="connsiteX5" fmla="*/ 19553 w 1627327"/>
              <a:gd name="connsiteY5" fmla="*/ 1049867 h 1093299"/>
              <a:gd name="connsiteX0" fmla="*/ 1594353 w 1594353"/>
              <a:gd name="connsiteY0" fmla="*/ 0 h 1093299"/>
              <a:gd name="connsiteX1" fmla="*/ 1120220 w 1594353"/>
              <a:gd name="connsiteY1" fmla="*/ 270934 h 1093299"/>
              <a:gd name="connsiteX2" fmla="*/ 222753 w 1594353"/>
              <a:gd name="connsiteY2" fmla="*/ 338667 h 1093299"/>
              <a:gd name="connsiteX3" fmla="*/ 19553 w 1594353"/>
              <a:gd name="connsiteY3" fmla="*/ 1016000 h 1093299"/>
              <a:gd name="connsiteX4" fmla="*/ 19553 w 1594353"/>
              <a:gd name="connsiteY4" fmla="*/ 1049867 h 1093299"/>
              <a:gd name="connsiteX0" fmla="*/ 1574800 w 1574800"/>
              <a:gd name="connsiteY0" fmla="*/ 0 h 1049867"/>
              <a:gd name="connsiteX1" fmla="*/ 1100667 w 1574800"/>
              <a:gd name="connsiteY1" fmla="*/ 270934 h 1049867"/>
              <a:gd name="connsiteX2" fmla="*/ 203200 w 1574800"/>
              <a:gd name="connsiteY2" fmla="*/ 338667 h 1049867"/>
              <a:gd name="connsiteX3" fmla="*/ 0 w 1574800"/>
              <a:gd name="connsiteY3" fmla="*/ 1049867 h 1049867"/>
              <a:gd name="connsiteX0" fmla="*/ 1574800 w 1574800"/>
              <a:gd name="connsiteY0" fmla="*/ 0 h 1049867"/>
              <a:gd name="connsiteX1" fmla="*/ 1048968 w 1574800"/>
              <a:gd name="connsiteY1" fmla="*/ 97536 h 1049867"/>
              <a:gd name="connsiteX2" fmla="*/ 203200 w 1574800"/>
              <a:gd name="connsiteY2" fmla="*/ 338667 h 1049867"/>
              <a:gd name="connsiteX3" fmla="*/ 0 w 1574800"/>
              <a:gd name="connsiteY3" fmla="*/ 1049867 h 1049867"/>
            </a:gdLst>
            <a:ahLst/>
            <a:cxnLst>
              <a:cxn ang="0">
                <a:pos x="connsiteX0" y="connsiteY0"/>
              </a:cxn>
              <a:cxn ang="0">
                <a:pos x="connsiteX1" y="connsiteY1"/>
              </a:cxn>
              <a:cxn ang="0">
                <a:pos x="connsiteX2" y="connsiteY2"/>
              </a:cxn>
              <a:cxn ang="0">
                <a:pos x="connsiteX3" y="connsiteY3"/>
              </a:cxn>
            </a:cxnLst>
            <a:rect l="l" t="t" r="r" b="b"/>
            <a:pathLst>
              <a:path w="1574800" h="1049867">
                <a:moveTo>
                  <a:pt x="1574800" y="0"/>
                </a:moveTo>
                <a:cubicBezTo>
                  <a:pt x="1476022" y="56445"/>
                  <a:pt x="1277568" y="41092"/>
                  <a:pt x="1048968" y="97536"/>
                </a:cubicBezTo>
                <a:cubicBezTo>
                  <a:pt x="820368" y="153981"/>
                  <a:pt x="378028" y="179945"/>
                  <a:pt x="203200" y="338667"/>
                </a:cubicBezTo>
                <a:cubicBezTo>
                  <a:pt x="28372" y="497389"/>
                  <a:pt x="42333" y="901700"/>
                  <a:pt x="0" y="1049867"/>
                </a:cubicBezTo>
              </a:path>
            </a:pathLst>
          </a:custGeom>
          <a:noFill/>
          <a:ln w="28575">
            <a:solidFill>
              <a:srgbClr val="FF0000"/>
            </a:solidFill>
            <a:headEnd type="none" w="lg" len="med"/>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a:extLst>
              <a:ext uri="{FF2B5EF4-FFF2-40B4-BE49-F238E27FC236}">
                <a16:creationId xmlns:a16="http://schemas.microsoft.com/office/drawing/2014/main" id="{571E385F-4684-0848-80DA-23FEB30EDE91}"/>
              </a:ext>
            </a:extLst>
          </p:cNvPr>
          <p:cNvCxnSpPr>
            <a:cxnSpLocks/>
          </p:cNvCxnSpPr>
          <p:nvPr/>
        </p:nvCxnSpPr>
        <p:spPr>
          <a:xfrm flipH="1">
            <a:off x="4603559" y="2509535"/>
            <a:ext cx="160837" cy="829501"/>
          </a:xfrm>
          <a:prstGeom prst="straightConnector1">
            <a:avLst/>
          </a:prstGeom>
          <a:ln w="28575">
            <a:solidFill>
              <a:srgbClr val="FF0000"/>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33" name="Freeform 32">
            <a:extLst>
              <a:ext uri="{FF2B5EF4-FFF2-40B4-BE49-F238E27FC236}">
                <a16:creationId xmlns:a16="http://schemas.microsoft.com/office/drawing/2014/main" id="{EBC179B5-F213-AE46-B1B4-A7C60DF48C0A}"/>
              </a:ext>
            </a:extLst>
          </p:cNvPr>
          <p:cNvSpPr/>
          <p:nvPr/>
        </p:nvSpPr>
        <p:spPr>
          <a:xfrm flipH="1">
            <a:off x="6084167" y="2427425"/>
            <a:ext cx="1072211" cy="935112"/>
          </a:xfrm>
          <a:custGeom>
            <a:avLst/>
            <a:gdLst>
              <a:gd name="connsiteX0" fmla="*/ 1594353 w 1627327"/>
              <a:gd name="connsiteY0" fmla="*/ 0 h 1093299"/>
              <a:gd name="connsiteX1" fmla="*/ 1577420 w 1627327"/>
              <a:gd name="connsiteY1" fmla="*/ 84667 h 1093299"/>
              <a:gd name="connsiteX2" fmla="*/ 1120220 w 1627327"/>
              <a:gd name="connsiteY2" fmla="*/ 270934 h 1093299"/>
              <a:gd name="connsiteX3" fmla="*/ 222753 w 1627327"/>
              <a:gd name="connsiteY3" fmla="*/ 338667 h 1093299"/>
              <a:gd name="connsiteX4" fmla="*/ 19553 w 1627327"/>
              <a:gd name="connsiteY4" fmla="*/ 1016000 h 1093299"/>
              <a:gd name="connsiteX5" fmla="*/ 19553 w 1627327"/>
              <a:gd name="connsiteY5" fmla="*/ 1049867 h 1093299"/>
              <a:gd name="connsiteX0" fmla="*/ 1594353 w 1594353"/>
              <a:gd name="connsiteY0" fmla="*/ 0 h 1093299"/>
              <a:gd name="connsiteX1" fmla="*/ 1120220 w 1594353"/>
              <a:gd name="connsiteY1" fmla="*/ 270934 h 1093299"/>
              <a:gd name="connsiteX2" fmla="*/ 222753 w 1594353"/>
              <a:gd name="connsiteY2" fmla="*/ 338667 h 1093299"/>
              <a:gd name="connsiteX3" fmla="*/ 19553 w 1594353"/>
              <a:gd name="connsiteY3" fmla="*/ 1016000 h 1093299"/>
              <a:gd name="connsiteX4" fmla="*/ 19553 w 1594353"/>
              <a:gd name="connsiteY4" fmla="*/ 1049867 h 1093299"/>
              <a:gd name="connsiteX0" fmla="*/ 1574800 w 1574800"/>
              <a:gd name="connsiteY0" fmla="*/ 0 h 1049867"/>
              <a:gd name="connsiteX1" fmla="*/ 1100667 w 1574800"/>
              <a:gd name="connsiteY1" fmla="*/ 270934 h 1049867"/>
              <a:gd name="connsiteX2" fmla="*/ 203200 w 1574800"/>
              <a:gd name="connsiteY2" fmla="*/ 338667 h 1049867"/>
              <a:gd name="connsiteX3" fmla="*/ 0 w 1574800"/>
              <a:gd name="connsiteY3" fmla="*/ 1049867 h 1049867"/>
              <a:gd name="connsiteX0" fmla="*/ 1574800 w 1574800"/>
              <a:gd name="connsiteY0" fmla="*/ 0 h 1049867"/>
              <a:gd name="connsiteX1" fmla="*/ 932790 w 1574800"/>
              <a:gd name="connsiteY1" fmla="*/ 78444 h 1049867"/>
              <a:gd name="connsiteX2" fmla="*/ 203200 w 1574800"/>
              <a:gd name="connsiteY2" fmla="*/ 338667 h 1049867"/>
              <a:gd name="connsiteX3" fmla="*/ 0 w 1574800"/>
              <a:gd name="connsiteY3" fmla="*/ 1049867 h 1049867"/>
            </a:gdLst>
            <a:ahLst/>
            <a:cxnLst>
              <a:cxn ang="0">
                <a:pos x="connsiteX0" y="connsiteY0"/>
              </a:cxn>
              <a:cxn ang="0">
                <a:pos x="connsiteX1" y="connsiteY1"/>
              </a:cxn>
              <a:cxn ang="0">
                <a:pos x="connsiteX2" y="connsiteY2"/>
              </a:cxn>
              <a:cxn ang="0">
                <a:pos x="connsiteX3" y="connsiteY3"/>
              </a:cxn>
            </a:cxnLst>
            <a:rect l="l" t="t" r="r" b="b"/>
            <a:pathLst>
              <a:path w="1574800" h="1049867">
                <a:moveTo>
                  <a:pt x="1574800" y="0"/>
                </a:moveTo>
                <a:cubicBezTo>
                  <a:pt x="1476022" y="56445"/>
                  <a:pt x="1161390" y="22000"/>
                  <a:pt x="932790" y="78444"/>
                </a:cubicBezTo>
                <a:cubicBezTo>
                  <a:pt x="704190" y="134889"/>
                  <a:pt x="358665" y="176763"/>
                  <a:pt x="203200" y="338667"/>
                </a:cubicBezTo>
                <a:cubicBezTo>
                  <a:pt x="47735" y="500571"/>
                  <a:pt x="42333" y="901700"/>
                  <a:pt x="0" y="1049867"/>
                </a:cubicBezTo>
              </a:path>
            </a:pathLst>
          </a:custGeom>
          <a:noFill/>
          <a:ln w="28575">
            <a:solidFill>
              <a:srgbClr val="FF0000"/>
            </a:solidFill>
            <a:headEnd type="none" w="lg" len="med"/>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2338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6">
                                            <p:txEl>
                                              <p:pRg st="0" end="0"/>
                                            </p:txEl>
                                          </p:spTgt>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1" grpId="0"/>
      <p:bldP spid="3" grpId="0" animBg="1"/>
      <p:bldP spid="3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8F055-FE6A-6F4C-84FE-2FE797E3A6AC}"/>
              </a:ext>
            </a:extLst>
          </p:cNvPr>
          <p:cNvSpPr>
            <a:spLocks noGrp="1"/>
          </p:cNvSpPr>
          <p:nvPr>
            <p:ph type="title"/>
          </p:nvPr>
        </p:nvSpPr>
        <p:spPr/>
        <p:txBody>
          <a:bodyPr/>
          <a:lstStyle/>
          <a:p>
            <a:r>
              <a:rPr lang="en-US" dirty="0"/>
              <a:t>Read Mapping Execution Time</a:t>
            </a:r>
          </a:p>
        </p:txBody>
      </p:sp>
      <p:sp>
        <p:nvSpPr>
          <p:cNvPr id="4" name="Slide Number Placeholder 3">
            <a:extLst>
              <a:ext uri="{FF2B5EF4-FFF2-40B4-BE49-F238E27FC236}">
                <a16:creationId xmlns:a16="http://schemas.microsoft.com/office/drawing/2014/main" id="{D858D5EF-C3C4-224D-BF69-BBABCA729D63}"/>
              </a:ext>
            </a:extLst>
          </p:cNvPr>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9" name="Rectangle 8">
            <a:extLst>
              <a:ext uri="{FF2B5EF4-FFF2-40B4-BE49-F238E27FC236}">
                <a16:creationId xmlns:a16="http://schemas.microsoft.com/office/drawing/2014/main" id="{1151993D-B0AE-A249-A47B-03097BF6AAD6}"/>
              </a:ext>
            </a:extLst>
          </p:cNvPr>
          <p:cNvSpPr/>
          <p:nvPr/>
        </p:nvSpPr>
        <p:spPr>
          <a:xfrm>
            <a:off x="590575" y="6032321"/>
            <a:ext cx="7886650" cy="276999"/>
          </a:xfrm>
          <a:prstGeom prst="rect">
            <a:avLst/>
          </a:prstGeom>
        </p:spPr>
        <p:txBody>
          <a:bodyPr wrap="square">
            <a:spAutoFit/>
          </a:bodyPr>
          <a:lstStyle/>
          <a:p>
            <a:r>
              <a:rPr lang="en-US" sz="1200" dirty="0">
                <a:solidFill>
                  <a:schemeClr val="bg1">
                    <a:lumMod val="50000"/>
                  </a:schemeClr>
                </a:solidFill>
                <a:latin typeface="Arial" panose="020B0604020202020204" pitchFamily="34" charset="0"/>
              </a:rPr>
              <a:t>ONT FASTQ size: 103MB (151 reads), Mean length: 356,403 </a:t>
            </a:r>
            <a:r>
              <a:rPr lang="en-US" sz="1200" dirty="0" err="1">
                <a:solidFill>
                  <a:schemeClr val="bg1">
                    <a:lumMod val="50000"/>
                  </a:schemeClr>
                </a:solidFill>
                <a:latin typeface="Arial" panose="020B0604020202020204" pitchFamily="34" charset="0"/>
              </a:rPr>
              <a:t>bp</a:t>
            </a:r>
            <a:r>
              <a:rPr lang="en-US" sz="1200" dirty="0">
                <a:solidFill>
                  <a:schemeClr val="bg1">
                    <a:lumMod val="50000"/>
                  </a:schemeClr>
                </a:solidFill>
              </a:rPr>
              <a:t>, </a:t>
            </a:r>
            <a:r>
              <a:rPr lang="en-US" sz="1200" dirty="0" err="1">
                <a:solidFill>
                  <a:schemeClr val="bg1">
                    <a:lumMod val="50000"/>
                  </a:schemeClr>
                </a:solidFill>
                <a:latin typeface="Arial" panose="020B0604020202020204" pitchFamily="34" charset="0"/>
              </a:rPr>
              <a:t>std</a:t>
            </a:r>
            <a:r>
              <a:rPr lang="en-US" sz="1200" dirty="0">
                <a:solidFill>
                  <a:schemeClr val="bg1">
                    <a:lumMod val="50000"/>
                  </a:schemeClr>
                </a:solidFill>
                <a:latin typeface="Arial" panose="020B0604020202020204" pitchFamily="34" charset="0"/>
              </a:rPr>
              <a:t>: 173,168 </a:t>
            </a:r>
            <a:r>
              <a:rPr lang="en-US" sz="1200" dirty="0" err="1">
                <a:solidFill>
                  <a:schemeClr val="bg1">
                    <a:lumMod val="50000"/>
                  </a:schemeClr>
                </a:solidFill>
                <a:latin typeface="Arial" panose="020B0604020202020204" pitchFamily="34" charset="0"/>
              </a:rPr>
              <a:t>bp</a:t>
            </a:r>
            <a:r>
              <a:rPr lang="en-US" sz="1200" dirty="0">
                <a:solidFill>
                  <a:schemeClr val="bg1">
                    <a:lumMod val="50000"/>
                  </a:schemeClr>
                </a:solidFill>
                <a:latin typeface="Arial" panose="020B0604020202020204" pitchFamily="34" charset="0"/>
              </a:rPr>
              <a:t>, longest length: 817,917 </a:t>
            </a:r>
            <a:r>
              <a:rPr lang="en-US" sz="1200" dirty="0" err="1">
                <a:solidFill>
                  <a:schemeClr val="bg1">
                    <a:lumMod val="50000"/>
                  </a:schemeClr>
                </a:solidFill>
                <a:latin typeface="Arial" panose="020B0604020202020204" pitchFamily="34" charset="0"/>
              </a:rPr>
              <a:t>bp</a:t>
            </a:r>
            <a:endParaRPr lang="en-US" sz="1200" dirty="0">
              <a:solidFill>
                <a:schemeClr val="bg1">
                  <a:lumMod val="50000"/>
                </a:schemeClr>
              </a:solidFill>
            </a:endParaRPr>
          </a:p>
        </p:txBody>
      </p:sp>
      <p:graphicFrame>
        <p:nvGraphicFramePr>
          <p:cNvPr id="11" name="Chart 10">
            <a:extLst>
              <a:ext uri="{FF2B5EF4-FFF2-40B4-BE49-F238E27FC236}">
                <a16:creationId xmlns:a16="http://schemas.microsoft.com/office/drawing/2014/main" id="{FEE93E47-1020-D843-8A6D-90E0E81738CF}"/>
              </a:ext>
            </a:extLst>
          </p:cNvPr>
          <p:cNvGraphicFramePr/>
          <p:nvPr/>
        </p:nvGraphicFramePr>
        <p:xfrm>
          <a:off x="4788024" y="1212329"/>
          <a:ext cx="4871864"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13" name="Content Placeholder 2">
            <a:extLst>
              <a:ext uri="{FF2B5EF4-FFF2-40B4-BE49-F238E27FC236}">
                <a16:creationId xmlns:a16="http://schemas.microsoft.com/office/drawing/2014/main" id="{C4E0DE36-8B6E-6040-9C4E-9FADC1D18A87}"/>
              </a:ext>
            </a:extLst>
          </p:cNvPr>
          <p:cNvSpPr>
            <a:spLocks noGrp="1"/>
          </p:cNvSpPr>
          <p:nvPr>
            <p:ph idx="1"/>
          </p:nvPr>
        </p:nvSpPr>
        <p:spPr>
          <a:xfrm>
            <a:off x="605115" y="2020907"/>
            <a:ext cx="4185216" cy="1603420"/>
          </a:xfrm>
        </p:spPr>
        <p:txBody>
          <a:bodyPr/>
          <a:lstStyle/>
          <a:p>
            <a:pPr marL="0" indent="0">
              <a:buNone/>
            </a:pPr>
            <a:r>
              <a:rPr lang="en-US" sz="8000" b="1" dirty="0">
                <a:solidFill>
                  <a:srgbClr val="FF0000"/>
                </a:solidFill>
                <a:effectLst>
                  <a:outerShdw blurRad="38100" dist="38100" dir="2700000" algn="tl">
                    <a:srgbClr val="000000">
                      <a:alpha val="43137"/>
                    </a:srgbClr>
                  </a:outerShdw>
                </a:effectLst>
              </a:rPr>
              <a:t>&gt;60%</a:t>
            </a:r>
            <a:endParaRPr lang="en-US" sz="1800" b="1" dirty="0">
              <a:solidFill>
                <a:srgbClr val="FF0000"/>
              </a:solidFill>
              <a:effectLst>
                <a:outerShdw blurRad="38100" dist="38100" dir="2700000" algn="tl">
                  <a:srgbClr val="000000">
                    <a:alpha val="43137"/>
                  </a:srgbClr>
                </a:outerShdw>
              </a:effectLst>
            </a:endParaRPr>
          </a:p>
        </p:txBody>
      </p:sp>
      <p:sp>
        <p:nvSpPr>
          <p:cNvPr id="14" name="Rectangle 13">
            <a:extLst>
              <a:ext uri="{FF2B5EF4-FFF2-40B4-BE49-F238E27FC236}">
                <a16:creationId xmlns:a16="http://schemas.microsoft.com/office/drawing/2014/main" id="{26A0118B-D4E0-2F42-B612-54E1D844078F}"/>
              </a:ext>
            </a:extLst>
          </p:cNvPr>
          <p:cNvSpPr/>
          <p:nvPr/>
        </p:nvSpPr>
        <p:spPr>
          <a:xfrm>
            <a:off x="473795" y="3429000"/>
            <a:ext cx="4017640" cy="1200329"/>
          </a:xfrm>
          <a:prstGeom prst="rect">
            <a:avLst/>
          </a:prstGeom>
        </p:spPr>
        <p:txBody>
          <a:bodyPr wrap="square">
            <a:spAutoFit/>
          </a:bodyPr>
          <a:lstStyle/>
          <a:p>
            <a:pPr algn="ctr">
              <a:spcAft>
                <a:spcPts val="1200"/>
              </a:spcAft>
            </a:pPr>
            <a:r>
              <a:rPr lang="en-US" sz="2400" b="1" dirty="0">
                <a:solidFill>
                  <a:srgbClr val="FF0000"/>
                </a:solidFill>
              </a:rPr>
              <a:t>of the read mapper’s execution time is spent in sequence alignment</a:t>
            </a:r>
          </a:p>
        </p:txBody>
      </p:sp>
      <p:sp>
        <p:nvSpPr>
          <p:cNvPr id="3" name="Rectangle 2">
            <a:extLst>
              <a:ext uri="{FF2B5EF4-FFF2-40B4-BE49-F238E27FC236}">
                <a16:creationId xmlns:a16="http://schemas.microsoft.com/office/drawing/2014/main" id="{8C49314D-337A-B142-9CB8-7CA24C4A31C9}"/>
              </a:ext>
            </a:extLst>
          </p:cNvPr>
          <p:cNvSpPr/>
          <p:nvPr/>
        </p:nvSpPr>
        <p:spPr>
          <a:xfrm>
            <a:off x="6631486" y="5287422"/>
            <a:ext cx="1184940" cy="369332"/>
          </a:xfrm>
          <a:prstGeom prst="rect">
            <a:avLst/>
          </a:prstGeom>
        </p:spPr>
        <p:txBody>
          <a:bodyPr wrap="none">
            <a:spAutoFit/>
          </a:bodyPr>
          <a:lstStyle/>
          <a:p>
            <a:r>
              <a:rPr lang="en-US" dirty="0">
                <a:solidFill>
                  <a:schemeClr val="bg1">
                    <a:lumMod val="50000"/>
                  </a:schemeClr>
                </a:solidFill>
                <a:latin typeface="Arial" panose="020B0604020202020204" pitchFamily="34" charset="0"/>
              </a:rPr>
              <a:t>minimap2</a:t>
            </a:r>
            <a:endParaRPr lang="en-US" dirty="0"/>
          </a:p>
        </p:txBody>
      </p:sp>
    </p:spTree>
    <p:extLst>
      <p:ext uri="{BB962C8B-B14F-4D97-AF65-F5344CB8AC3E}">
        <p14:creationId xmlns:p14="http://schemas.microsoft.com/office/powerpoint/2010/main" val="1425704562"/>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5364088" y="1844824"/>
          <a:ext cx="3566160" cy="3566160"/>
        </p:xfrm>
        <a:graphic>
          <a:graphicData uri="http://schemas.openxmlformats.org/drawingml/2006/table">
            <a:tbl>
              <a:tblPr/>
              <a:tblGrid>
                <a:gridCol w="274320">
                  <a:extLst>
                    <a:ext uri="{9D8B030D-6E8A-4147-A177-3AD203B41FA5}">
                      <a16:colId xmlns:a16="http://schemas.microsoft.com/office/drawing/2014/main" val="20000"/>
                    </a:ext>
                  </a:extLst>
                </a:gridCol>
                <a:gridCol w="274320">
                  <a:extLst>
                    <a:ext uri="{9D8B030D-6E8A-4147-A177-3AD203B41FA5}">
                      <a16:colId xmlns:a16="http://schemas.microsoft.com/office/drawing/2014/main" val="20001"/>
                    </a:ext>
                  </a:extLst>
                </a:gridCol>
                <a:gridCol w="274320">
                  <a:extLst>
                    <a:ext uri="{9D8B030D-6E8A-4147-A177-3AD203B41FA5}">
                      <a16:colId xmlns:a16="http://schemas.microsoft.com/office/drawing/2014/main" val="20002"/>
                    </a:ext>
                  </a:extLst>
                </a:gridCol>
                <a:gridCol w="27432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274320">
                  <a:extLst>
                    <a:ext uri="{9D8B030D-6E8A-4147-A177-3AD203B41FA5}">
                      <a16:colId xmlns:a16="http://schemas.microsoft.com/office/drawing/2014/main" val="20005"/>
                    </a:ext>
                  </a:extLst>
                </a:gridCol>
                <a:gridCol w="274320">
                  <a:extLst>
                    <a:ext uri="{9D8B030D-6E8A-4147-A177-3AD203B41FA5}">
                      <a16:colId xmlns:a16="http://schemas.microsoft.com/office/drawing/2014/main" val="20006"/>
                    </a:ext>
                  </a:extLst>
                </a:gridCol>
                <a:gridCol w="274320">
                  <a:extLst>
                    <a:ext uri="{9D8B030D-6E8A-4147-A177-3AD203B41FA5}">
                      <a16:colId xmlns:a16="http://schemas.microsoft.com/office/drawing/2014/main" val="20007"/>
                    </a:ext>
                  </a:extLst>
                </a:gridCol>
                <a:gridCol w="274320">
                  <a:extLst>
                    <a:ext uri="{9D8B030D-6E8A-4147-A177-3AD203B41FA5}">
                      <a16:colId xmlns:a16="http://schemas.microsoft.com/office/drawing/2014/main" val="20008"/>
                    </a:ext>
                  </a:extLst>
                </a:gridCol>
                <a:gridCol w="274320">
                  <a:extLst>
                    <a:ext uri="{9D8B030D-6E8A-4147-A177-3AD203B41FA5}">
                      <a16:colId xmlns:a16="http://schemas.microsoft.com/office/drawing/2014/main" val="20009"/>
                    </a:ext>
                  </a:extLst>
                </a:gridCol>
                <a:gridCol w="274320">
                  <a:extLst>
                    <a:ext uri="{9D8B030D-6E8A-4147-A177-3AD203B41FA5}">
                      <a16:colId xmlns:a16="http://schemas.microsoft.com/office/drawing/2014/main" val="20010"/>
                    </a:ext>
                  </a:extLst>
                </a:gridCol>
                <a:gridCol w="274320">
                  <a:extLst>
                    <a:ext uri="{9D8B030D-6E8A-4147-A177-3AD203B41FA5}">
                      <a16:colId xmlns:a16="http://schemas.microsoft.com/office/drawing/2014/main" val="20011"/>
                    </a:ext>
                  </a:extLst>
                </a:gridCol>
                <a:gridCol w="274320">
                  <a:extLst>
                    <a:ext uri="{9D8B030D-6E8A-4147-A177-3AD203B41FA5}">
                      <a16:colId xmlns:a16="http://schemas.microsoft.com/office/drawing/2014/main" val="20012"/>
                    </a:ext>
                  </a:extLst>
                </a:gridCol>
              </a:tblGrid>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H</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10000"/>
                  </a:ext>
                </a:extLst>
              </a:tr>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74320">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74320">
                <a:tc>
                  <a:txBody>
                    <a:bodyPr/>
                    <a:lstStyle/>
                    <a:p>
                      <a:pPr algn="ctr"/>
                      <a:r>
                        <a:rPr lang="en-US" sz="1300">
                          <a:effectLst/>
                        </a:rPr>
                        <a:t>W</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a:r>
                        <a:rPr lang="en-US" sz="1300">
                          <a:effectLst/>
                        </a:rPr>
                        <a:t>I</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74320">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a:r>
                        <a:rPr lang="en-US" sz="1300">
                          <a:effectLst/>
                        </a:rPr>
                        <a:t>Z</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74320">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74320">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74320">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74320">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74320">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74320">
                <a:tc>
                  <a:txBody>
                    <a:bodyPr/>
                    <a:lstStyle/>
                    <a:p>
                      <a:pPr algn="ctr"/>
                      <a:r>
                        <a:rPr lang="en-US" sz="1300" i="0">
                          <a:solidFill>
                            <a:srgbClr val="333333"/>
                          </a:solidFill>
                          <a:effectLst/>
                          <a:latin typeface="Helvetica Neue"/>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b="0" i="0">
                          <a:solidFill>
                            <a:srgbClr val="333333"/>
                          </a:solidFill>
                          <a:effectLst/>
                          <a:latin typeface="Helvetica Neue"/>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t>5</a:t>
                      </a:r>
                    </a:p>
                  </a:txBody>
                  <a:tcPr marL="66203" marR="66203" marT="33101" marB="33101">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12"/>
                  </a:ext>
                </a:extLst>
              </a:tr>
            </a:tbl>
          </a:graphicData>
        </a:graphic>
      </p:graphicFrame>
      <p:sp>
        <p:nvSpPr>
          <p:cNvPr id="2" name="Title 1"/>
          <p:cNvSpPr>
            <a:spLocks noGrp="1"/>
          </p:cNvSpPr>
          <p:nvPr>
            <p:ph type="title"/>
          </p:nvPr>
        </p:nvSpPr>
        <p:spPr>
          <a:xfrm>
            <a:off x="228600" y="129952"/>
            <a:ext cx="8807896" cy="1066800"/>
          </a:xfrm>
        </p:spPr>
        <p:txBody>
          <a:bodyPr/>
          <a:lstStyle/>
          <a:p>
            <a:r>
              <a:rPr lang="en-US" dirty="0"/>
              <a:t>Sequence Alignment in Unavoidable</a:t>
            </a:r>
          </a:p>
        </p:txBody>
      </p:sp>
      <p:sp>
        <p:nvSpPr>
          <p:cNvPr id="13" name="Content Placeholder 12"/>
          <p:cNvSpPr>
            <a:spLocks noGrp="1"/>
          </p:cNvSpPr>
          <p:nvPr>
            <p:ph idx="1"/>
          </p:nvPr>
        </p:nvSpPr>
        <p:spPr>
          <a:xfrm>
            <a:off x="228600" y="1371600"/>
            <a:ext cx="4546600" cy="990484"/>
          </a:xfrm>
        </p:spPr>
        <p:txBody>
          <a:bodyPr/>
          <a:lstStyle/>
          <a:p>
            <a:r>
              <a:rPr lang="en-US">
                <a:solidFill>
                  <a:srgbClr val="FF0000"/>
                </a:solidFill>
                <a:effectLst>
                  <a:outerShdw blurRad="38100" dist="38100" dir="2700000" algn="tl">
                    <a:srgbClr val="000000">
                      <a:alpha val="43137"/>
                    </a:srgbClr>
                  </a:outerShdw>
                </a:effectLst>
              </a:rPr>
              <a:t>Quadratic-time</a:t>
            </a:r>
            <a:r>
              <a:rPr lang="en-US"/>
              <a:t> dynamic-programming algorithm</a:t>
            </a:r>
          </a:p>
          <a:p>
            <a:endParaRPr lang="en-US"/>
          </a:p>
        </p:txBody>
      </p:sp>
      <p:sp>
        <p:nvSpPr>
          <p:cNvPr id="11" name="Rectangle 10"/>
          <p:cNvSpPr/>
          <p:nvPr/>
        </p:nvSpPr>
        <p:spPr>
          <a:xfrm>
            <a:off x="5660304" y="2117236"/>
            <a:ext cx="3376192" cy="3392720"/>
          </a:xfrm>
          <a:prstGeom prst="rect">
            <a:avLst/>
          </a:prstGeom>
          <a:solidFill>
            <a:schemeClr val="bg1">
              <a:alpha val="73000"/>
            </a:schemeClr>
          </a:solidFill>
        </p:spPr>
        <p:txBody>
          <a:bodyPr wrap="square" rtlCol="0" anchor="ctr">
            <a:spAutoFit/>
          </a:bodyPr>
          <a:lstStyle/>
          <a:p>
            <a:pPr algn="just"/>
            <a:endParaRPr lang="en-US" sz="400" b="1">
              <a:solidFill>
                <a:srgbClr val="5F5F5F"/>
              </a:solidFill>
              <a:latin typeface="europa"/>
            </a:endParaRPr>
          </a:p>
        </p:txBody>
      </p:sp>
      <p:grpSp>
        <p:nvGrpSpPr>
          <p:cNvPr id="10" name="Group 9"/>
          <p:cNvGrpSpPr/>
          <p:nvPr/>
        </p:nvGrpSpPr>
        <p:grpSpPr>
          <a:xfrm>
            <a:off x="5805151" y="2315384"/>
            <a:ext cx="2663374" cy="522510"/>
            <a:chOff x="5733143" y="2133600"/>
            <a:chExt cx="2663374" cy="522510"/>
          </a:xfrm>
        </p:grpSpPr>
        <p:cxnSp>
          <p:nvCxnSpPr>
            <p:cNvPr id="5" name="Straight Arrow Connector 4"/>
            <p:cNvCxnSpPr/>
            <p:nvPr/>
          </p:nvCxnSpPr>
          <p:spPr>
            <a:xfrm>
              <a:off x="5733143" y="213360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769431" y="2416626"/>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762176" y="265611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5769432" y="2148114"/>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5776692" y="2431140"/>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6806637" y="2881444"/>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grpSp>
        <p:nvGrpSpPr>
          <p:cNvPr id="33" name="Group 32"/>
          <p:cNvGrpSpPr/>
          <p:nvPr/>
        </p:nvGrpSpPr>
        <p:grpSpPr>
          <a:xfrm rot="16200000" flipH="1">
            <a:off x="4767556" y="3418474"/>
            <a:ext cx="2663374" cy="522510"/>
            <a:chOff x="5733143" y="2133600"/>
            <a:chExt cx="2663374" cy="522510"/>
          </a:xfrm>
        </p:grpSpPr>
        <p:cxnSp>
          <p:nvCxnSpPr>
            <p:cNvPr id="34" name="Straight Arrow Connector 33"/>
            <p:cNvCxnSpPr/>
            <p:nvPr/>
          </p:nvCxnSpPr>
          <p:spPr>
            <a:xfrm>
              <a:off x="5733143" y="213360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5769431" y="2416626"/>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762176" y="2656110"/>
              <a:ext cx="2627086" cy="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5769432" y="2148114"/>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5776692" y="2431140"/>
              <a:ext cx="2489197" cy="21397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 name="Rectangle 2"/>
          <p:cNvSpPr/>
          <p:nvPr/>
        </p:nvSpPr>
        <p:spPr>
          <a:xfrm>
            <a:off x="726976" y="3891071"/>
            <a:ext cx="4386137" cy="369332"/>
          </a:xfrm>
          <a:prstGeom prst="rect">
            <a:avLst/>
          </a:prstGeom>
        </p:spPr>
        <p:txBody>
          <a:bodyPr wrap="none">
            <a:spAutoFit/>
          </a:bodyPr>
          <a:lstStyle/>
          <a:p>
            <a:pPr>
              <a:buClr>
                <a:srgbClr val="CC9900"/>
              </a:buClr>
            </a:pPr>
            <a:r>
              <a:rPr lang="en-US" kern="0">
                <a:solidFill>
                  <a:schemeClr val="bg1">
                    <a:lumMod val="50000"/>
                  </a:schemeClr>
                </a:solidFill>
              </a:rPr>
              <a:t>Processing row (or column) after another</a:t>
            </a:r>
          </a:p>
        </p:txBody>
      </p:sp>
      <p:sp>
        <p:nvSpPr>
          <p:cNvPr id="47" name="TextBox 46"/>
          <p:cNvSpPr txBox="1"/>
          <p:nvPr/>
        </p:nvSpPr>
        <p:spPr>
          <a:xfrm>
            <a:off x="6438432" y="3628930"/>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sp>
        <p:nvSpPr>
          <p:cNvPr id="48" name="Content Placeholder 12"/>
          <p:cNvSpPr txBox="1">
            <a:spLocks/>
          </p:cNvSpPr>
          <p:nvPr/>
        </p:nvSpPr>
        <p:spPr bwMode="auto">
          <a:xfrm>
            <a:off x="213106" y="3102315"/>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Data dependencies </a:t>
            </a:r>
            <a:r>
              <a:rPr lang="en-US" kern="0">
                <a:solidFill>
                  <a:srgbClr val="000000"/>
                </a:solidFill>
              </a:rPr>
              <a:t>limit the computation parallelism</a:t>
            </a:r>
          </a:p>
        </p:txBody>
      </p:sp>
      <p:sp>
        <p:nvSpPr>
          <p:cNvPr id="49" name="Content Placeholder 12"/>
          <p:cNvSpPr txBox="1">
            <a:spLocks/>
          </p:cNvSpPr>
          <p:nvPr/>
        </p:nvSpPr>
        <p:spPr bwMode="auto">
          <a:xfrm>
            <a:off x="228600" y="4829632"/>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endParaRPr lang="en-US" kern="0">
              <a:solidFill>
                <a:srgbClr val="000000"/>
              </a:solidFill>
            </a:endParaRPr>
          </a:p>
        </p:txBody>
      </p:sp>
      <p:grpSp>
        <p:nvGrpSpPr>
          <p:cNvPr id="29" name="Group 28"/>
          <p:cNvGrpSpPr/>
          <p:nvPr/>
        </p:nvGrpSpPr>
        <p:grpSpPr>
          <a:xfrm>
            <a:off x="6057646" y="2513662"/>
            <a:ext cx="821387" cy="932260"/>
            <a:chOff x="7193738" y="3686629"/>
            <a:chExt cx="821387" cy="932260"/>
          </a:xfrm>
        </p:grpSpPr>
        <p:cxnSp>
          <p:nvCxnSpPr>
            <p:cNvPr id="51" name="Straight Arrow Connector 50"/>
            <p:cNvCxnSpPr/>
            <p:nvPr/>
          </p:nvCxnSpPr>
          <p:spPr>
            <a:xfrm flipV="1">
              <a:off x="7193738" y="3686629"/>
              <a:ext cx="208548" cy="140849"/>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7271671" y="3717561"/>
              <a:ext cx="391872" cy="356090"/>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7300694" y="3717561"/>
              <a:ext cx="668514" cy="618707"/>
            </a:xfrm>
            <a:prstGeom prst="straightConnector1">
              <a:avLst/>
            </a:prstGeom>
            <a:ln w="38100">
              <a:solidFill>
                <a:srgbClr val="FF0000"/>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H="1">
              <a:off x="7271671" y="3751121"/>
              <a:ext cx="130616" cy="322530"/>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7300694" y="3805303"/>
              <a:ext cx="362850" cy="530965"/>
            </a:xfrm>
            <a:prstGeom prst="straightConnector1">
              <a:avLst/>
            </a:prstGeom>
            <a:ln w="9525">
              <a:solidFill>
                <a:srgbClr val="FF0000"/>
              </a:solidFill>
              <a:prstDash val="sysDash"/>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rot="18883330">
              <a:off x="7416802" y="4020566"/>
              <a:ext cx="827314" cy="369332"/>
            </a:xfrm>
            <a:prstGeom prst="rect">
              <a:avLst/>
            </a:prstGeom>
            <a:noFill/>
          </p:spPr>
          <p:txBody>
            <a:bodyPr wrap="square" rtlCol="0">
              <a:spAutoFit/>
            </a:bodyPr>
            <a:lstStyle/>
            <a:p>
              <a:r>
                <a:rPr lang="en-US" b="1" err="1">
                  <a:solidFill>
                    <a:srgbClr val="FF0000"/>
                  </a:solidFill>
                  <a:effectLst>
                    <a:outerShdw blurRad="38100" dist="38100" dir="2700000" algn="tl">
                      <a:srgbClr val="000000">
                        <a:alpha val="43137"/>
                      </a:srgbClr>
                    </a:outerShdw>
                  </a:effectLst>
                </a:rPr>
                <a:t>etc</a:t>
              </a:r>
              <a:endParaRPr lang="en-US" b="1">
                <a:solidFill>
                  <a:srgbClr val="FF0000"/>
                </a:solidFill>
                <a:effectLst>
                  <a:outerShdw blurRad="38100" dist="38100" dir="2700000" algn="tl">
                    <a:srgbClr val="000000">
                      <a:alpha val="43137"/>
                    </a:srgbClr>
                  </a:outerShdw>
                </a:effectLst>
              </a:endParaRPr>
            </a:p>
          </p:txBody>
        </p:sp>
      </p:grpSp>
      <p:sp>
        <p:nvSpPr>
          <p:cNvPr id="4" name="TextBox 3"/>
          <p:cNvSpPr txBox="1"/>
          <p:nvPr/>
        </p:nvSpPr>
        <p:spPr>
          <a:xfrm>
            <a:off x="3969880" y="1787750"/>
            <a:ext cx="1584176" cy="461665"/>
          </a:xfrm>
          <a:prstGeom prst="rect">
            <a:avLst/>
          </a:prstGeom>
          <a:noFill/>
        </p:spPr>
        <p:txBody>
          <a:bodyPr wrap="square" rtlCol="0">
            <a:spAutoFit/>
          </a:bodyPr>
          <a:lstStyle/>
          <a:p>
            <a:r>
              <a:rPr lang="en-US" sz="2400" b="1">
                <a:solidFill>
                  <a:srgbClr val="FF0000"/>
                </a:solidFill>
              </a:rPr>
              <a:t>WHY?!</a:t>
            </a:r>
          </a:p>
        </p:txBody>
      </p:sp>
      <p:sp>
        <p:nvSpPr>
          <p:cNvPr id="32" name="Rectangle 31"/>
          <p:cNvSpPr/>
          <p:nvPr/>
        </p:nvSpPr>
        <p:spPr>
          <a:xfrm>
            <a:off x="611560" y="2996952"/>
            <a:ext cx="3805667" cy="338554"/>
          </a:xfrm>
          <a:prstGeom prst="rect">
            <a:avLst/>
          </a:prstGeom>
          <a:solidFill>
            <a:schemeClr val="bg1"/>
          </a:solidFill>
        </p:spPr>
        <p:txBody>
          <a:bodyPr wrap="square">
            <a:spAutoFit/>
          </a:bodyPr>
          <a:lstStyle/>
          <a:p>
            <a:pPr>
              <a:defRPr/>
            </a:pPr>
            <a:r>
              <a:rPr lang="en-US" sz="1600">
                <a:solidFill>
                  <a:prstClr val="black"/>
                </a:solidFill>
              </a:rPr>
              <a:t>NETHERLANDS x SWITZERLAND</a:t>
            </a:r>
          </a:p>
        </p:txBody>
      </p:sp>
      <p:sp>
        <p:nvSpPr>
          <p:cNvPr id="6" name="TextBox 5"/>
          <p:cNvSpPr txBox="1"/>
          <p:nvPr/>
        </p:nvSpPr>
        <p:spPr>
          <a:xfrm>
            <a:off x="611915" y="3306388"/>
            <a:ext cx="4457310" cy="2893100"/>
          </a:xfrm>
          <a:prstGeom prst="rect">
            <a:avLst/>
          </a:prstGeom>
          <a:solidFill>
            <a:schemeClr val="bg1"/>
          </a:solidFill>
        </p:spPr>
        <p:txBody>
          <a:bodyPr wrap="square" rtlCol="0">
            <a:spAutoFit/>
          </a:bodyPr>
          <a:lstStyle/>
          <a:p>
            <a:r>
              <a:rPr lang="en-US" sz="1600">
                <a:solidFill>
                  <a:srgbClr val="000000"/>
                </a:solidFill>
              </a:rPr>
              <a:t>NETHERLANDS x S</a:t>
            </a:r>
          </a:p>
          <a:p>
            <a:r>
              <a:rPr lang="en-US" sz="1600">
                <a:solidFill>
                  <a:srgbClr val="000000"/>
                </a:solidFill>
              </a:rPr>
              <a:t>NETHERLANDS x SW</a:t>
            </a:r>
          </a:p>
          <a:p>
            <a:r>
              <a:rPr lang="en-US" sz="1600">
                <a:solidFill>
                  <a:srgbClr val="000000"/>
                </a:solidFill>
              </a:rPr>
              <a:t>NETHERLANDS x SWI</a:t>
            </a:r>
          </a:p>
          <a:p>
            <a:r>
              <a:rPr lang="en-US" sz="1600">
                <a:solidFill>
                  <a:srgbClr val="000000"/>
                </a:solidFill>
              </a:rPr>
              <a:t>NETHERLANDS x SWIT</a:t>
            </a:r>
          </a:p>
          <a:p>
            <a:r>
              <a:rPr lang="en-US" sz="1600">
                <a:solidFill>
                  <a:srgbClr val="000000"/>
                </a:solidFill>
              </a:rPr>
              <a:t>NETHERLANDS x SWITZ</a:t>
            </a:r>
          </a:p>
          <a:p>
            <a:r>
              <a:rPr lang="en-US" sz="1600">
                <a:solidFill>
                  <a:srgbClr val="000000"/>
                </a:solidFill>
              </a:rPr>
              <a:t>NETHERLANDS x SWITZE</a:t>
            </a:r>
          </a:p>
          <a:p>
            <a:r>
              <a:rPr lang="en-US" sz="1600">
                <a:solidFill>
                  <a:srgbClr val="000000"/>
                </a:solidFill>
              </a:rPr>
              <a:t>NETHERLANDS x SWITZER</a:t>
            </a:r>
          </a:p>
          <a:p>
            <a:r>
              <a:rPr lang="en-US" sz="1600">
                <a:solidFill>
                  <a:srgbClr val="000000"/>
                </a:solidFill>
              </a:rPr>
              <a:t>NETHERLANDS x SWITZERL</a:t>
            </a:r>
          </a:p>
          <a:p>
            <a:r>
              <a:rPr lang="en-US" sz="1600">
                <a:solidFill>
                  <a:srgbClr val="000000"/>
                </a:solidFill>
              </a:rPr>
              <a:t>NETHERLANDS x SWITZERLA</a:t>
            </a:r>
          </a:p>
          <a:p>
            <a:r>
              <a:rPr lang="en-US" sz="1600">
                <a:solidFill>
                  <a:srgbClr val="000000"/>
                </a:solidFill>
              </a:rPr>
              <a:t>NETHERLANDS x SWITZERLAN</a:t>
            </a:r>
          </a:p>
          <a:p>
            <a:r>
              <a:rPr lang="en-US" sz="1600">
                <a:solidFill>
                  <a:srgbClr val="000000"/>
                </a:solidFill>
              </a:rPr>
              <a:t>NETHERLANDS x SWITZERLAND </a:t>
            </a:r>
          </a:p>
        </p:txBody>
      </p:sp>
      <p:sp>
        <p:nvSpPr>
          <p:cNvPr id="36" name="TextBox 35"/>
          <p:cNvSpPr txBox="1"/>
          <p:nvPr/>
        </p:nvSpPr>
        <p:spPr>
          <a:xfrm>
            <a:off x="688925" y="2229078"/>
            <a:ext cx="3594962" cy="369332"/>
          </a:xfrm>
          <a:prstGeom prst="rect">
            <a:avLst/>
          </a:prstGeom>
          <a:noFill/>
        </p:spPr>
        <p:txBody>
          <a:bodyPr wrap="square" rtlCol="0">
            <a:spAutoFit/>
          </a:bodyPr>
          <a:lstStyle/>
          <a:p>
            <a:r>
              <a:rPr lang="en-US">
                <a:solidFill>
                  <a:schemeClr val="bg1">
                    <a:lumMod val="50000"/>
                  </a:schemeClr>
                </a:solidFill>
              </a:rPr>
              <a:t>Enumerating all possible prefixes</a:t>
            </a:r>
          </a:p>
        </p:txBody>
      </p:sp>
      <p:sp>
        <p:nvSpPr>
          <p:cNvPr id="39" name="Slide Number Placeholder 1">
            <a:extLst>
              <a:ext uri="{FF2B5EF4-FFF2-40B4-BE49-F238E27FC236}">
                <a16:creationId xmlns:a16="http://schemas.microsoft.com/office/drawing/2014/main" id="{D737BCD9-C4E7-9448-BA09-18778D808790}"/>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56</a:t>
            </a:fld>
            <a:endParaRPr lang="en-US" altLang="en-US"/>
          </a:p>
        </p:txBody>
      </p:sp>
    </p:spTree>
    <p:extLst>
      <p:ext uri="{BB962C8B-B14F-4D97-AF65-F5344CB8AC3E}">
        <p14:creationId xmlns:p14="http://schemas.microsoft.com/office/powerpoint/2010/main" val="35469367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xEl>
                                              <p:pRg st="0" end="0"/>
                                            </p:txEl>
                                          </p:spTgt>
                                        </p:tgtEl>
                                        <p:attrNameLst>
                                          <p:attrName>style.visibility</p:attrName>
                                        </p:attrNameLst>
                                      </p:cBhvr>
                                      <p:to>
                                        <p:strVal val="visible"/>
                                      </p:to>
                                    </p:set>
                                    <p:animEffect transition="in" filter="fade">
                                      <p:cBhvr>
                                        <p:cTn id="12" dur="500"/>
                                        <p:tgtEl>
                                          <p:spTgt spid="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bg/>
                                          </p:spTgt>
                                        </p:tgtEl>
                                        <p:attrNameLst>
                                          <p:attrName>style.visibility</p:attrName>
                                        </p:attrNameLst>
                                      </p:cBhvr>
                                      <p:to>
                                        <p:strVal val="visible"/>
                                      </p:to>
                                    </p:set>
                                    <p:animEffect transition="in" filter="wipe(left)">
                                      <p:cBhvr>
                                        <p:cTn id="22" dur="500"/>
                                        <p:tgtEl>
                                          <p:spTgt spid="6">
                                            <p:bg/>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wipe(left)">
                                      <p:cBhvr>
                                        <p:cTn id="26" dur="500"/>
                                        <p:tgtEl>
                                          <p:spTgt spid="6">
                                            <p:txEl>
                                              <p:pRg st="0" end="0"/>
                                            </p:txEl>
                                          </p:spTgt>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wipe(left)">
                                      <p:cBhvr>
                                        <p:cTn id="30" dur="500"/>
                                        <p:tgtEl>
                                          <p:spTgt spid="6">
                                            <p:txEl>
                                              <p:pRg st="1" end="1"/>
                                            </p:txEl>
                                          </p:spTgt>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left)">
                                      <p:cBhvr>
                                        <p:cTn id="38" dur="250"/>
                                        <p:tgtEl>
                                          <p:spTgt spid="6">
                                            <p:txEl>
                                              <p:pRg st="3" end="3"/>
                                            </p:txEl>
                                          </p:spTgt>
                                        </p:tgtEl>
                                      </p:cBhvr>
                                    </p:animEffect>
                                  </p:childTnLst>
                                </p:cTn>
                              </p:par>
                            </p:childTnLst>
                          </p:cTn>
                        </p:par>
                        <p:par>
                          <p:cTn id="39" fill="hold">
                            <p:stCondLst>
                              <p:cond delay="2250"/>
                            </p:stCondLst>
                            <p:childTnLst>
                              <p:par>
                                <p:cTn id="40" presetID="22" presetClass="entr" presetSubtype="8" fill="hold" grpId="0" nodeType="after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wipe(left)">
                                      <p:cBhvr>
                                        <p:cTn id="42" dur="250"/>
                                        <p:tgtEl>
                                          <p:spTgt spid="6">
                                            <p:txEl>
                                              <p:pRg st="4" end="4"/>
                                            </p:txEl>
                                          </p:spTgt>
                                        </p:tgtEl>
                                      </p:cBhvr>
                                    </p:animEffect>
                                  </p:childTnLst>
                                </p:cTn>
                              </p:par>
                            </p:childTnLst>
                          </p:cTn>
                        </p:par>
                        <p:par>
                          <p:cTn id="43" fill="hold">
                            <p:stCondLst>
                              <p:cond delay="2500"/>
                            </p:stCondLst>
                            <p:childTnLst>
                              <p:par>
                                <p:cTn id="44" presetID="22" presetClass="entr" presetSubtype="8" fill="hold" grpId="0" nodeType="after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250"/>
                                        <p:tgtEl>
                                          <p:spTgt spid="6">
                                            <p:txEl>
                                              <p:pRg st="5" end="5"/>
                                            </p:txEl>
                                          </p:spTgt>
                                        </p:tgtEl>
                                      </p:cBhvr>
                                    </p:animEffect>
                                  </p:childTnLst>
                                </p:cTn>
                              </p:par>
                            </p:childTnLst>
                          </p:cTn>
                        </p:par>
                        <p:par>
                          <p:cTn id="47" fill="hold">
                            <p:stCondLst>
                              <p:cond delay="2750"/>
                            </p:stCondLst>
                            <p:childTnLst>
                              <p:par>
                                <p:cTn id="48" presetID="22" presetClass="entr" presetSubtype="8" fill="hold" grpId="0" nodeType="after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left)">
                                      <p:cBhvr>
                                        <p:cTn id="50" dur="250"/>
                                        <p:tgtEl>
                                          <p:spTgt spid="6">
                                            <p:txEl>
                                              <p:pRg st="6" end="6"/>
                                            </p:txEl>
                                          </p:spTgt>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6">
                                            <p:txEl>
                                              <p:pRg st="7" end="7"/>
                                            </p:txEl>
                                          </p:spTgt>
                                        </p:tgtEl>
                                        <p:attrNameLst>
                                          <p:attrName>style.visibility</p:attrName>
                                        </p:attrNameLst>
                                      </p:cBhvr>
                                      <p:to>
                                        <p:strVal val="visible"/>
                                      </p:to>
                                    </p:set>
                                    <p:animEffect transition="in" filter="wipe(left)">
                                      <p:cBhvr>
                                        <p:cTn id="54" dur="250"/>
                                        <p:tgtEl>
                                          <p:spTgt spid="6">
                                            <p:txEl>
                                              <p:pRg st="7" end="7"/>
                                            </p:txEl>
                                          </p:spTgt>
                                        </p:tgtEl>
                                      </p:cBhvr>
                                    </p:animEffect>
                                  </p:childTnLst>
                                </p:cTn>
                              </p:par>
                            </p:childTnLst>
                          </p:cTn>
                        </p:par>
                        <p:par>
                          <p:cTn id="55" fill="hold">
                            <p:stCondLst>
                              <p:cond delay="3250"/>
                            </p:stCondLst>
                            <p:childTnLst>
                              <p:par>
                                <p:cTn id="56" presetID="22" presetClass="entr" presetSubtype="8" fill="hold" grpId="0" nodeType="afterEffect">
                                  <p:stCondLst>
                                    <p:cond delay="0"/>
                                  </p:stCondLst>
                                  <p:childTnLst>
                                    <p:set>
                                      <p:cBhvr>
                                        <p:cTn id="57" dur="1" fill="hold">
                                          <p:stCondLst>
                                            <p:cond delay="0"/>
                                          </p:stCondLst>
                                        </p:cTn>
                                        <p:tgtEl>
                                          <p:spTgt spid="6">
                                            <p:txEl>
                                              <p:pRg st="8" end="8"/>
                                            </p:txEl>
                                          </p:spTgt>
                                        </p:tgtEl>
                                        <p:attrNameLst>
                                          <p:attrName>style.visibility</p:attrName>
                                        </p:attrNameLst>
                                      </p:cBhvr>
                                      <p:to>
                                        <p:strVal val="visible"/>
                                      </p:to>
                                    </p:set>
                                    <p:animEffect transition="in" filter="wipe(left)">
                                      <p:cBhvr>
                                        <p:cTn id="58" dur="250"/>
                                        <p:tgtEl>
                                          <p:spTgt spid="6">
                                            <p:txEl>
                                              <p:pRg st="8" end="8"/>
                                            </p:txEl>
                                          </p:spTgt>
                                        </p:tgtEl>
                                      </p:cBhvr>
                                    </p:animEffect>
                                  </p:childTnLst>
                                </p:cTn>
                              </p:par>
                            </p:childTnLst>
                          </p:cTn>
                        </p:par>
                        <p:par>
                          <p:cTn id="59" fill="hold">
                            <p:stCondLst>
                              <p:cond delay="3500"/>
                            </p:stCondLst>
                            <p:childTnLst>
                              <p:par>
                                <p:cTn id="60" presetID="22" presetClass="entr" presetSubtype="8" fill="hold" grpId="0" nodeType="afterEffect">
                                  <p:stCondLst>
                                    <p:cond delay="0"/>
                                  </p:stCondLst>
                                  <p:childTnLst>
                                    <p:set>
                                      <p:cBhvr>
                                        <p:cTn id="61" dur="1" fill="hold">
                                          <p:stCondLst>
                                            <p:cond delay="0"/>
                                          </p:stCondLst>
                                        </p:cTn>
                                        <p:tgtEl>
                                          <p:spTgt spid="6">
                                            <p:txEl>
                                              <p:pRg st="9" end="9"/>
                                            </p:txEl>
                                          </p:spTgt>
                                        </p:tgtEl>
                                        <p:attrNameLst>
                                          <p:attrName>style.visibility</p:attrName>
                                        </p:attrNameLst>
                                      </p:cBhvr>
                                      <p:to>
                                        <p:strVal val="visible"/>
                                      </p:to>
                                    </p:set>
                                    <p:animEffect transition="in" filter="wipe(left)">
                                      <p:cBhvr>
                                        <p:cTn id="62" dur="250"/>
                                        <p:tgtEl>
                                          <p:spTgt spid="6">
                                            <p:txEl>
                                              <p:pRg st="9" end="9"/>
                                            </p:txEl>
                                          </p:spTgt>
                                        </p:tgtEl>
                                      </p:cBhvr>
                                    </p:animEffect>
                                  </p:childTnLst>
                                </p:cTn>
                              </p:par>
                            </p:childTnLst>
                          </p:cTn>
                        </p:par>
                        <p:par>
                          <p:cTn id="63" fill="hold">
                            <p:stCondLst>
                              <p:cond delay="3750"/>
                            </p:stCondLst>
                            <p:childTnLst>
                              <p:par>
                                <p:cTn id="64" presetID="22" presetClass="entr" presetSubtype="8" fill="hold" grpId="0" nodeType="afterEffect">
                                  <p:stCondLst>
                                    <p:cond delay="0"/>
                                  </p:stCondLst>
                                  <p:childTnLst>
                                    <p:set>
                                      <p:cBhvr>
                                        <p:cTn id="65" dur="1" fill="hold">
                                          <p:stCondLst>
                                            <p:cond delay="0"/>
                                          </p:stCondLst>
                                        </p:cTn>
                                        <p:tgtEl>
                                          <p:spTgt spid="6">
                                            <p:txEl>
                                              <p:pRg st="10" end="10"/>
                                            </p:txEl>
                                          </p:spTgt>
                                        </p:tgtEl>
                                        <p:attrNameLst>
                                          <p:attrName>style.visibility</p:attrName>
                                        </p:attrNameLst>
                                      </p:cBhvr>
                                      <p:to>
                                        <p:strVal val="visible"/>
                                      </p:to>
                                    </p:set>
                                    <p:animEffect transition="in" filter="wipe(left)">
                                      <p:cBhvr>
                                        <p:cTn id="66" dur="250"/>
                                        <p:tgtEl>
                                          <p:spTgt spid="6">
                                            <p:txEl>
                                              <p:pRg st="10" end="1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grpId="0" nodeType="clickEffect">
                                  <p:stCondLst>
                                    <p:cond delay="0"/>
                                  </p:stCondLst>
                                  <p:childTnLst>
                                    <p:animEffect transition="out" filter="fade">
                                      <p:cBhvr>
                                        <p:cTn id="70" dur="500"/>
                                        <p:tgtEl>
                                          <p:spTgt spid="4">
                                            <p:txEl>
                                              <p:pRg st="0" end="0"/>
                                            </p:txEl>
                                          </p:spTgt>
                                        </p:tgtEl>
                                      </p:cBhvr>
                                    </p:animEffect>
                                    <p:set>
                                      <p:cBhvr>
                                        <p:cTn id="71" dur="1" fill="hold">
                                          <p:stCondLst>
                                            <p:cond delay="499"/>
                                          </p:stCondLst>
                                        </p:cTn>
                                        <p:tgtEl>
                                          <p:spTgt spid="4">
                                            <p:txEl>
                                              <p:pRg st="0" end="0"/>
                                            </p:txEl>
                                          </p:spTgt>
                                        </p:tgtEl>
                                        <p:attrNameLst>
                                          <p:attrName>style.visibility</p:attrName>
                                        </p:attrNameLst>
                                      </p:cBhvr>
                                      <p:to>
                                        <p:strVal val="hidden"/>
                                      </p:to>
                                    </p:set>
                                  </p:childTnLst>
                                </p:cTn>
                              </p:par>
                              <p:par>
                                <p:cTn id="72" presetID="10" presetClass="exit" presetSubtype="0" fill="hold" grpId="1" nodeType="withEffect">
                                  <p:stCondLst>
                                    <p:cond delay="0"/>
                                  </p:stCondLst>
                                  <p:childTnLst>
                                    <p:animEffect transition="out" filter="fade">
                                      <p:cBhvr>
                                        <p:cTn id="73" dur="500"/>
                                        <p:tgtEl>
                                          <p:spTgt spid="32"/>
                                        </p:tgtEl>
                                      </p:cBhvr>
                                    </p:animEffect>
                                    <p:set>
                                      <p:cBhvr>
                                        <p:cTn id="74" dur="1" fill="hold">
                                          <p:stCondLst>
                                            <p:cond delay="499"/>
                                          </p:stCondLst>
                                        </p:cTn>
                                        <p:tgtEl>
                                          <p:spTgt spid="32"/>
                                        </p:tgtEl>
                                        <p:attrNameLst>
                                          <p:attrName>style.visibility</p:attrName>
                                        </p:attrNameLst>
                                      </p:cBhvr>
                                      <p:to>
                                        <p:strVal val="hidden"/>
                                      </p:to>
                                    </p:set>
                                  </p:childTnLst>
                                </p:cTn>
                              </p:par>
                              <p:par>
                                <p:cTn id="75" presetID="10" presetClass="exit" presetSubtype="0" fill="hold" grpId="1" nodeType="withEffect">
                                  <p:stCondLst>
                                    <p:cond delay="0"/>
                                  </p:stCondLst>
                                  <p:childTnLst>
                                    <p:animEffect transition="out" filter="fade">
                                      <p:cBhvr>
                                        <p:cTn id="76" dur="500"/>
                                        <p:tgtEl>
                                          <p:spTgt spid="6">
                                            <p:txEl>
                                              <p:pRg st="0" end="0"/>
                                            </p:txEl>
                                          </p:spTgt>
                                        </p:tgtEl>
                                      </p:cBhvr>
                                    </p:animEffect>
                                    <p:set>
                                      <p:cBhvr>
                                        <p:cTn id="77" dur="1" fill="hold">
                                          <p:stCondLst>
                                            <p:cond delay="499"/>
                                          </p:stCondLst>
                                        </p:cTn>
                                        <p:tgtEl>
                                          <p:spTgt spid="6">
                                            <p:txEl>
                                              <p:pRg st="0" end="0"/>
                                            </p:txEl>
                                          </p:spTgt>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6">
                                            <p:txEl>
                                              <p:pRg st="1" end="1"/>
                                            </p:txEl>
                                          </p:spTgt>
                                        </p:tgtEl>
                                      </p:cBhvr>
                                    </p:animEffect>
                                    <p:set>
                                      <p:cBhvr>
                                        <p:cTn id="80" dur="1" fill="hold">
                                          <p:stCondLst>
                                            <p:cond delay="499"/>
                                          </p:stCondLst>
                                        </p:cTn>
                                        <p:tgtEl>
                                          <p:spTgt spid="6">
                                            <p:txEl>
                                              <p:pRg st="1" end="1"/>
                                            </p:txEl>
                                          </p:spTgt>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6">
                                            <p:txEl>
                                              <p:pRg st="2" end="2"/>
                                            </p:txEl>
                                          </p:spTgt>
                                        </p:tgtEl>
                                      </p:cBhvr>
                                    </p:animEffect>
                                    <p:set>
                                      <p:cBhvr>
                                        <p:cTn id="83" dur="1" fill="hold">
                                          <p:stCondLst>
                                            <p:cond delay="499"/>
                                          </p:stCondLst>
                                        </p:cTn>
                                        <p:tgtEl>
                                          <p:spTgt spid="6">
                                            <p:txEl>
                                              <p:pRg st="2" end="2"/>
                                            </p:txEl>
                                          </p:spTgt>
                                        </p:tgtEl>
                                        <p:attrNameLst>
                                          <p:attrName>style.visibility</p:attrName>
                                        </p:attrNameLst>
                                      </p:cBhvr>
                                      <p:to>
                                        <p:strVal val="hidden"/>
                                      </p:to>
                                    </p:set>
                                  </p:childTnLst>
                                </p:cTn>
                              </p:par>
                              <p:par>
                                <p:cTn id="84" presetID="10" presetClass="exit" presetSubtype="0" fill="hold" grpId="1" nodeType="withEffect">
                                  <p:stCondLst>
                                    <p:cond delay="0"/>
                                  </p:stCondLst>
                                  <p:childTnLst>
                                    <p:animEffect transition="out" filter="fade">
                                      <p:cBhvr>
                                        <p:cTn id="85" dur="500"/>
                                        <p:tgtEl>
                                          <p:spTgt spid="6">
                                            <p:txEl>
                                              <p:pRg st="3" end="3"/>
                                            </p:txEl>
                                          </p:spTgt>
                                        </p:tgtEl>
                                      </p:cBhvr>
                                    </p:animEffect>
                                    <p:set>
                                      <p:cBhvr>
                                        <p:cTn id="86" dur="1" fill="hold">
                                          <p:stCondLst>
                                            <p:cond delay="499"/>
                                          </p:stCondLst>
                                        </p:cTn>
                                        <p:tgtEl>
                                          <p:spTgt spid="6">
                                            <p:txEl>
                                              <p:pRg st="3" end="3"/>
                                            </p:txEl>
                                          </p:spTgt>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6">
                                            <p:txEl>
                                              <p:pRg st="4" end="4"/>
                                            </p:txEl>
                                          </p:spTgt>
                                        </p:tgtEl>
                                      </p:cBhvr>
                                    </p:animEffect>
                                    <p:set>
                                      <p:cBhvr>
                                        <p:cTn id="89" dur="1" fill="hold">
                                          <p:stCondLst>
                                            <p:cond delay="499"/>
                                          </p:stCondLst>
                                        </p:cTn>
                                        <p:tgtEl>
                                          <p:spTgt spid="6">
                                            <p:txEl>
                                              <p:pRg st="4" end="4"/>
                                            </p:txEl>
                                          </p:spTgt>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500"/>
                                        <p:tgtEl>
                                          <p:spTgt spid="6">
                                            <p:txEl>
                                              <p:pRg st="5" end="5"/>
                                            </p:txEl>
                                          </p:spTgt>
                                        </p:tgtEl>
                                      </p:cBhvr>
                                    </p:animEffect>
                                    <p:set>
                                      <p:cBhvr>
                                        <p:cTn id="92" dur="1" fill="hold">
                                          <p:stCondLst>
                                            <p:cond delay="499"/>
                                          </p:stCondLst>
                                        </p:cTn>
                                        <p:tgtEl>
                                          <p:spTgt spid="6">
                                            <p:txEl>
                                              <p:pRg st="5" end="5"/>
                                            </p:txEl>
                                          </p:spTgt>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6">
                                            <p:txEl>
                                              <p:pRg st="6" end="6"/>
                                            </p:txEl>
                                          </p:spTgt>
                                        </p:tgtEl>
                                      </p:cBhvr>
                                    </p:animEffect>
                                    <p:set>
                                      <p:cBhvr>
                                        <p:cTn id="95" dur="1" fill="hold">
                                          <p:stCondLst>
                                            <p:cond delay="499"/>
                                          </p:stCondLst>
                                        </p:cTn>
                                        <p:tgtEl>
                                          <p:spTgt spid="6">
                                            <p:txEl>
                                              <p:pRg st="6" end="6"/>
                                            </p:txEl>
                                          </p:spTgt>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6">
                                            <p:txEl>
                                              <p:pRg st="7" end="7"/>
                                            </p:txEl>
                                          </p:spTgt>
                                        </p:tgtEl>
                                      </p:cBhvr>
                                    </p:animEffect>
                                    <p:set>
                                      <p:cBhvr>
                                        <p:cTn id="98" dur="1" fill="hold">
                                          <p:stCondLst>
                                            <p:cond delay="499"/>
                                          </p:stCondLst>
                                        </p:cTn>
                                        <p:tgtEl>
                                          <p:spTgt spid="6">
                                            <p:txEl>
                                              <p:pRg st="7" end="7"/>
                                            </p:txEl>
                                          </p:spTgt>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6">
                                            <p:txEl>
                                              <p:pRg st="8" end="8"/>
                                            </p:txEl>
                                          </p:spTgt>
                                        </p:tgtEl>
                                      </p:cBhvr>
                                    </p:animEffect>
                                    <p:set>
                                      <p:cBhvr>
                                        <p:cTn id="101" dur="1" fill="hold">
                                          <p:stCondLst>
                                            <p:cond delay="499"/>
                                          </p:stCondLst>
                                        </p:cTn>
                                        <p:tgtEl>
                                          <p:spTgt spid="6">
                                            <p:txEl>
                                              <p:pRg st="8" end="8"/>
                                            </p:txEl>
                                          </p:spTgt>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6">
                                            <p:txEl>
                                              <p:pRg st="9" end="9"/>
                                            </p:txEl>
                                          </p:spTgt>
                                        </p:tgtEl>
                                      </p:cBhvr>
                                    </p:animEffect>
                                    <p:set>
                                      <p:cBhvr>
                                        <p:cTn id="104" dur="1" fill="hold">
                                          <p:stCondLst>
                                            <p:cond delay="499"/>
                                          </p:stCondLst>
                                        </p:cTn>
                                        <p:tgtEl>
                                          <p:spTgt spid="6">
                                            <p:txEl>
                                              <p:pRg st="9" end="9"/>
                                            </p:txEl>
                                          </p:spTgt>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6">
                                            <p:txEl>
                                              <p:pRg st="10" end="10"/>
                                            </p:txEl>
                                          </p:spTgt>
                                        </p:tgtEl>
                                      </p:cBhvr>
                                    </p:animEffect>
                                    <p:set>
                                      <p:cBhvr>
                                        <p:cTn id="107" dur="1" fill="hold">
                                          <p:stCondLst>
                                            <p:cond delay="499"/>
                                          </p:stCondLst>
                                        </p:cTn>
                                        <p:tgtEl>
                                          <p:spTgt spid="6">
                                            <p:txEl>
                                              <p:pRg st="10" end="10"/>
                                            </p:txEl>
                                          </p:spTgt>
                                        </p:tgtEl>
                                        <p:attrNameLst>
                                          <p:attrName>style.visibility</p:attrName>
                                        </p:attrNameLst>
                                      </p:cBhvr>
                                      <p:to>
                                        <p:strVal val="hidden"/>
                                      </p:to>
                                    </p:set>
                                  </p:childTnLst>
                                </p:cTn>
                              </p:par>
                              <p:par>
                                <p:cTn id="108" presetID="10" presetClass="exit" presetSubtype="0" fill="hold" grpId="1" nodeType="withEffect">
                                  <p:stCondLst>
                                    <p:cond delay="0"/>
                                  </p:stCondLst>
                                  <p:childTnLst>
                                    <p:animEffect transition="out" filter="fade">
                                      <p:cBhvr>
                                        <p:cTn id="109" dur="500"/>
                                        <p:tgtEl>
                                          <p:spTgt spid="6">
                                            <p:bg/>
                                          </p:spTgt>
                                        </p:tgtEl>
                                      </p:cBhvr>
                                    </p:animEffect>
                                    <p:set>
                                      <p:cBhvr>
                                        <p:cTn id="110" dur="1" fill="hold">
                                          <p:stCondLst>
                                            <p:cond delay="499"/>
                                          </p:stCondLst>
                                        </p:cTn>
                                        <p:tgtEl>
                                          <p:spTgt spid="6">
                                            <p:bg/>
                                          </p:spTgt>
                                        </p:tgtEl>
                                        <p:attrNameLst>
                                          <p:attrName>style.visibility</p:attrName>
                                        </p:attrNameLst>
                                      </p:cBhvr>
                                      <p:to>
                                        <p:strVal val="hidden"/>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10"/>
                                        </p:tgtEl>
                                        <p:attrNameLst>
                                          <p:attrName>style.visibility</p:attrName>
                                        </p:attrNameLst>
                                      </p:cBhvr>
                                      <p:to>
                                        <p:strVal val="visible"/>
                                      </p:to>
                                    </p:set>
                                  </p:childTnLst>
                                </p:cTn>
                              </p:par>
                            </p:childTnLst>
                          </p:cTn>
                        </p:par>
                        <p:par>
                          <p:cTn id="115" fill="hold">
                            <p:stCondLst>
                              <p:cond delay="0"/>
                            </p:stCondLst>
                            <p:childTnLst>
                              <p:par>
                                <p:cTn id="116" presetID="22" presetClass="entr" presetSubtype="4" fill="hold" grpId="0"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wipe(down)">
                                      <p:cBhvr>
                                        <p:cTn id="118" dur="500"/>
                                        <p:tgtEl>
                                          <p:spTgt spid="3"/>
                                        </p:tgtEl>
                                      </p:cBhvr>
                                    </p:animEffect>
                                  </p:childTnLst>
                                </p:cTn>
                              </p:par>
                              <p:par>
                                <p:cTn id="119" presetID="1" presetClass="entr" presetSubtype="0" fill="hold" grpId="0" nodeType="withEffect">
                                  <p:stCondLst>
                                    <p:cond delay="0"/>
                                  </p:stCondLst>
                                  <p:childTnLst>
                                    <p:set>
                                      <p:cBhvr>
                                        <p:cTn id="120" dur="1" fill="hold">
                                          <p:stCondLst>
                                            <p:cond delay="0"/>
                                          </p:stCondLst>
                                        </p:cTn>
                                        <p:tgtEl>
                                          <p:spTgt spid="1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1"/>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0" presetClass="exit" presetSubtype="0" fill="hold" nodeType="clickEffect">
                                  <p:stCondLst>
                                    <p:cond delay="0"/>
                                  </p:stCondLst>
                                  <p:childTnLst>
                                    <p:animEffect transition="out" filter="fade">
                                      <p:cBhvr>
                                        <p:cTn id="128" dur="500"/>
                                        <p:tgtEl>
                                          <p:spTgt spid="10"/>
                                        </p:tgtEl>
                                      </p:cBhvr>
                                    </p:animEffect>
                                    <p:set>
                                      <p:cBhvr>
                                        <p:cTn id="129" dur="1" fill="hold">
                                          <p:stCondLst>
                                            <p:cond delay="499"/>
                                          </p:stCondLst>
                                        </p:cTn>
                                        <p:tgtEl>
                                          <p:spTgt spid="10"/>
                                        </p:tgtEl>
                                        <p:attrNameLst>
                                          <p:attrName>style.visibility</p:attrName>
                                        </p:attrNameLst>
                                      </p:cBhvr>
                                      <p:to>
                                        <p:strVal val="hidden"/>
                                      </p:to>
                                    </p:set>
                                  </p:childTnLst>
                                </p:cTn>
                              </p:par>
                              <p:par>
                                <p:cTn id="130" presetID="10" presetClass="exit" presetSubtype="0" fill="hold" grpId="1" nodeType="withEffect">
                                  <p:stCondLst>
                                    <p:cond delay="0"/>
                                  </p:stCondLst>
                                  <p:childTnLst>
                                    <p:animEffect transition="out" filter="fade">
                                      <p:cBhvr>
                                        <p:cTn id="131" dur="500"/>
                                        <p:tgtEl>
                                          <p:spTgt spid="12"/>
                                        </p:tgtEl>
                                      </p:cBhvr>
                                    </p:animEffect>
                                    <p:set>
                                      <p:cBhvr>
                                        <p:cTn id="132" dur="1" fill="hold">
                                          <p:stCondLst>
                                            <p:cond delay="499"/>
                                          </p:stCondLst>
                                        </p:cTn>
                                        <p:tgtEl>
                                          <p:spTgt spid="12"/>
                                        </p:tgtEl>
                                        <p:attrNameLst>
                                          <p:attrName>style.visibility</p:attrName>
                                        </p:attrNameLst>
                                      </p:cBhvr>
                                      <p:to>
                                        <p:strVal val="hidden"/>
                                      </p:to>
                                    </p:set>
                                  </p:childTnLst>
                                </p:cTn>
                              </p:par>
                              <p:par>
                                <p:cTn id="133" presetID="14" presetClass="entr" presetSubtype="10" fill="hold" nodeType="with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randombar(horizontal)">
                                      <p:cBhvr>
                                        <p:cTn id="135" dur="500"/>
                                        <p:tgtEl>
                                          <p:spTgt spid="33"/>
                                        </p:tgtEl>
                                      </p:cBhvr>
                                    </p:animEffect>
                                  </p:childTnLst>
                                </p:cTn>
                              </p:par>
                              <p:par>
                                <p:cTn id="136" presetID="14" presetClass="entr" presetSubtype="10" fill="hold" grpId="0" nodeType="withEffect">
                                  <p:stCondLst>
                                    <p:cond delay="0"/>
                                  </p:stCondLst>
                                  <p:childTnLst>
                                    <p:set>
                                      <p:cBhvr>
                                        <p:cTn id="137" dur="1" fill="hold">
                                          <p:stCondLst>
                                            <p:cond delay="0"/>
                                          </p:stCondLst>
                                        </p:cTn>
                                        <p:tgtEl>
                                          <p:spTgt spid="47"/>
                                        </p:tgtEl>
                                        <p:attrNameLst>
                                          <p:attrName>style.visibility</p:attrName>
                                        </p:attrNameLst>
                                      </p:cBhvr>
                                      <p:to>
                                        <p:strVal val="visible"/>
                                      </p:to>
                                    </p:set>
                                    <p:animEffect transition="in" filter="randombar(horizontal)">
                                      <p:cBhvr>
                                        <p:cTn id="138" dur="500"/>
                                        <p:tgtEl>
                                          <p:spTgt spid="47"/>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xit" presetSubtype="0" fill="hold" nodeType="clickEffect">
                                  <p:stCondLst>
                                    <p:cond delay="0"/>
                                  </p:stCondLst>
                                  <p:childTnLst>
                                    <p:animEffect transition="out" filter="fade">
                                      <p:cBhvr>
                                        <p:cTn id="142" dur="500"/>
                                        <p:tgtEl>
                                          <p:spTgt spid="33"/>
                                        </p:tgtEl>
                                      </p:cBhvr>
                                    </p:animEffect>
                                    <p:set>
                                      <p:cBhvr>
                                        <p:cTn id="143" dur="1" fill="hold">
                                          <p:stCondLst>
                                            <p:cond delay="499"/>
                                          </p:stCondLst>
                                        </p:cTn>
                                        <p:tgtEl>
                                          <p:spTgt spid="33"/>
                                        </p:tgtEl>
                                        <p:attrNameLst>
                                          <p:attrName>style.visibility</p:attrName>
                                        </p:attrNameLst>
                                      </p:cBhvr>
                                      <p:to>
                                        <p:strVal val="hidden"/>
                                      </p:to>
                                    </p:set>
                                  </p:childTnLst>
                                </p:cTn>
                              </p:par>
                              <p:par>
                                <p:cTn id="144" presetID="10" presetClass="exit" presetSubtype="0" fill="hold" grpId="1" nodeType="withEffect">
                                  <p:stCondLst>
                                    <p:cond delay="0"/>
                                  </p:stCondLst>
                                  <p:childTnLst>
                                    <p:animEffect transition="out" filter="fade">
                                      <p:cBhvr>
                                        <p:cTn id="145" dur="500"/>
                                        <p:tgtEl>
                                          <p:spTgt spid="47"/>
                                        </p:tgtEl>
                                      </p:cBhvr>
                                    </p:animEffect>
                                    <p:set>
                                      <p:cBhvr>
                                        <p:cTn id="146" dur="1" fill="hold">
                                          <p:stCondLst>
                                            <p:cond delay="499"/>
                                          </p:stCondLst>
                                        </p:cTn>
                                        <p:tgtEl>
                                          <p:spTgt spid="47"/>
                                        </p:tgtEl>
                                        <p:attrNameLst>
                                          <p:attrName>style.visibility</p:attrName>
                                        </p:attrNameLst>
                                      </p:cBhvr>
                                      <p:to>
                                        <p:strVal val="hidden"/>
                                      </p:to>
                                    </p:set>
                                  </p:childTnLst>
                                </p:cTn>
                              </p:par>
                              <p:par>
                                <p:cTn id="147" presetID="14" presetClass="entr" presetSubtype="10" fill="hold" nodeType="withEffect">
                                  <p:stCondLst>
                                    <p:cond delay="0"/>
                                  </p:stCondLst>
                                  <p:childTnLst>
                                    <p:set>
                                      <p:cBhvr>
                                        <p:cTn id="148" dur="1" fill="hold">
                                          <p:stCondLst>
                                            <p:cond delay="0"/>
                                          </p:stCondLst>
                                        </p:cTn>
                                        <p:tgtEl>
                                          <p:spTgt spid="29"/>
                                        </p:tgtEl>
                                        <p:attrNameLst>
                                          <p:attrName>style.visibility</p:attrName>
                                        </p:attrNameLst>
                                      </p:cBhvr>
                                      <p:to>
                                        <p:strVal val="visible"/>
                                      </p:to>
                                    </p:set>
                                    <p:animEffect transition="in" filter="randombar(horizontal)">
                                      <p:cBhvr>
                                        <p:cTn id="149" dur="500"/>
                                        <p:tgtEl>
                                          <p:spTgt spid="29"/>
                                        </p:tgtEl>
                                      </p:cBhvr>
                                    </p:animEffect>
                                  </p:childTnLst>
                                </p:cTn>
                              </p:par>
                            </p:childTnLst>
                          </p:cTn>
                        </p:par>
                      </p:childTnLst>
                    </p:cTn>
                  </p:par>
                  <p:par>
                    <p:cTn id="150" fill="hold">
                      <p:stCondLst>
                        <p:cond delay="indefinite"/>
                      </p:stCondLst>
                      <p:childTnLst>
                        <p:par>
                          <p:cTn id="151" fill="hold">
                            <p:stCondLst>
                              <p:cond delay="0"/>
                            </p:stCondLst>
                            <p:childTnLst>
                              <p:par>
                                <p:cTn id="152" presetID="42" presetClass="exit" presetSubtype="0" fill="hold" grpId="1" nodeType="clickEffect">
                                  <p:stCondLst>
                                    <p:cond delay="0"/>
                                  </p:stCondLst>
                                  <p:childTnLst>
                                    <p:animEffect transition="out" filter="fade">
                                      <p:cBhvr>
                                        <p:cTn id="153" dur="1000"/>
                                        <p:tgtEl>
                                          <p:spTgt spid="11"/>
                                        </p:tgtEl>
                                      </p:cBhvr>
                                    </p:animEffect>
                                    <p:anim calcmode="lin" valueType="num">
                                      <p:cBhvr>
                                        <p:cTn id="154" dur="1000"/>
                                        <p:tgtEl>
                                          <p:spTgt spid="11"/>
                                        </p:tgtEl>
                                        <p:attrNameLst>
                                          <p:attrName>ppt_x</p:attrName>
                                        </p:attrNameLst>
                                      </p:cBhvr>
                                      <p:tavLst>
                                        <p:tav tm="0">
                                          <p:val>
                                            <p:strVal val="ppt_x"/>
                                          </p:val>
                                        </p:tav>
                                        <p:tav tm="100000">
                                          <p:val>
                                            <p:strVal val="ppt_x"/>
                                          </p:val>
                                        </p:tav>
                                      </p:tavLst>
                                    </p:anim>
                                    <p:anim calcmode="lin" valueType="num">
                                      <p:cBhvr>
                                        <p:cTn id="155" dur="1000"/>
                                        <p:tgtEl>
                                          <p:spTgt spid="11"/>
                                        </p:tgtEl>
                                        <p:attrNameLst>
                                          <p:attrName>ppt_y</p:attrName>
                                        </p:attrNameLst>
                                      </p:cBhvr>
                                      <p:tavLst>
                                        <p:tav tm="0">
                                          <p:val>
                                            <p:strVal val="ppt_y"/>
                                          </p:val>
                                        </p:tav>
                                        <p:tav tm="100000">
                                          <p:val>
                                            <p:strVal val="ppt_y+.1"/>
                                          </p:val>
                                        </p:tav>
                                      </p:tavLst>
                                    </p:anim>
                                    <p:set>
                                      <p:cBhvr>
                                        <p:cTn id="156" dur="1" fill="hold">
                                          <p:stCondLst>
                                            <p:cond delay="999"/>
                                          </p:stCondLst>
                                        </p:cTn>
                                        <p:tgtEl>
                                          <p:spTgt spid="11"/>
                                        </p:tgtEl>
                                        <p:attrNameLst>
                                          <p:attrName>style.visibility</p:attrName>
                                        </p:attrNameLst>
                                      </p:cBhvr>
                                      <p:to>
                                        <p:strVal val="hidden"/>
                                      </p:to>
                                    </p:set>
                                  </p:childTnLst>
                                </p:cTn>
                              </p:par>
                              <p:par>
                                <p:cTn id="157" presetID="42" presetClass="exit" presetSubtype="0" fill="hold" nodeType="withEffect">
                                  <p:stCondLst>
                                    <p:cond delay="0"/>
                                  </p:stCondLst>
                                  <p:childTnLst>
                                    <p:animEffect transition="out" filter="fade">
                                      <p:cBhvr>
                                        <p:cTn id="158" dur="1000"/>
                                        <p:tgtEl>
                                          <p:spTgt spid="29"/>
                                        </p:tgtEl>
                                      </p:cBhvr>
                                    </p:animEffect>
                                    <p:anim calcmode="lin" valueType="num">
                                      <p:cBhvr>
                                        <p:cTn id="159" dur="1000"/>
                                        <p:tgtEl>
                                          <p:spTgt spid="29"/>
                                        </p:tgtEl>
                                        <p:attrNameLst>
                                          <p:attrName>ppt_x</p:attrName>
                                        </p:attrNameLst>
                                      </p:cBhvr>
                                      <p:tavLst>
                                        <p:tav tm="0">
                                          <p:val>
                                            <p:strVal val="ppt_x"/>
                                          </p:val>
                                        </p:tav>
                                        <p:tav tm="100000">
                                          <p:val>
                                            <p:strVal val="ppt_x"/>
                                          </p:val>
                                        </p:tav>
                                      </p:tavLst>
                                    </p:anim>
                                    <p:anim calcmode="lin" valueType="num">
                                      <p:cBhvr>
                                        <p:cTn id="160" dur="1000"/>
                                        <p:tgtEl>
                                          <p:spTgt spid="29"/>
                                        </p:tgtEl>
                                        <p:attrNameLst>
                                          <p:attrName>ppt_y</p:attrName>
                                        </p:attrNameLst>
                                      </p:cBhvr>
                                      <p:tavLst>
                                        <p:tav tm="0">
                                          <p:val>
                                            <p:strVal val="ppt_y"/>
                                          </p:val>
                                        </p:tav>
                                        <p:tav tm="100000">
                                          <p:val>
                                            <p:strVal val="ppt_y+.1"/>
                                          </p:val>
                                        </p:tav>
                                      </p:tavLst>
                                    </p:anim>
                                    <p:set>
                                      <p:cBhvr>
                                        <p:cTn id="161" dur="1" fill="hold">
                                          <p:stCondLst>
                                            <p:cond delay="999"/>
                                          </p:stCondLst>
                                        </p:cTn>
                                        <p:tgtEl>
                                          <p:spTgt spid="29"/>
                                        </p:tgtEl>
                                        <p:attrNameLst>
                                          <p:attrName>style.visibility</p:attrName>
                                        </p:attrNameLst>
                                      </p:cBhvr>
                                      <p:to>
                                        <p:strVal val="hidden"/>
                                      </p:to>
                                    </p:set>
                                  </p:childTnLst>
                                </p:cTn>
                              </p:par>
                              <p:par>
                                <p:cTn id="162" presetID="2" presetClass="entr" presetSubtype="4" fill="hold" grpId="0" nodeType="withEffect" nodePh="1">
                                  <p:stCondLst>
                                    <p:cond delay="0"/>
                                  </p:stCondLst>
                                  <p:endCondLst>
                                    <p:cond evt="begin" delay="0">
                                      <p:tn val="162"/>
                                    </p:cond>
                                  </p:endCondLst>
                                  <p:childTnLst>
                                    <p:set>
                                      <p:cBhvr>
                                        <p:cTn id="163" dur="1" fill="hold">
                                          <p:stCondLst>
                                            <p:cond delay="0"/>
                                          </p:stCondLst>
                                        </p:cTn>
                                        <p:tgtEl>
                                          <p:spTgt spid="49"/>
                                        </p:tgtEl>
                                        <p:attrNameLst>
                                          <p:attrName>style.visibility</p:attrName>
                                        </p:attrNameLst>
                                      </p:cBhvr>
                                      <p:to>
                                        <p:strVal val="visible"/>
                                      </p:to>
                                    </p:set>
                                    <p:anim calcmode="lin" valueType="num">
                                      <p:cBhvr additive="base">
                                        <p:cTn id="164" dur="500" fill="hold"/>
                                        <p:tgtEl>
                                          <p:spTgt spid="49"/>
                                        </p:tgtEl>
                                        <p:attrNameLst>
                                          <p:attrName>ppt_x</p:attrName>
                                        </p:attrNameLst>
                                      </p:cBhvr>
                                      <p:tavLst>
                                        <p:tav tm="0">
                                          <p:val>
                                            <p:strVal val="#ppt_x"/>
                                          </p:val>
                                        </p:tav>
                                        <p:tav tm="100000">
                                          <p:val>
                                            <p:strVal val="#ppt_x"/>
                                          </p:val>
                                        </p:tav>
                                      </p:tavLst>
                                    </p:anim>
                                    <p:anim calcmode="lin" valueType="num">
                                      <p:cBhvr additive="base">
                                        <p:cTn id="16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p:bldP spid="12" grpId="1"/>
      <p:bldP spid="3" grpId="0"/>
      <p:bldP spid="47" grpId="0"/>
      <p:bldP spid="47" grpId="1"/>
      <p:bldP spid="48" grpId="0"/>
      <p:bldP spid="49" grpId="0"/>
      <p:bldP spid="4" grpId="0" build="allAtOnce"/>
      <p:bldP spid="32" grpId="0" animBg="1"/>
      <p:bldP spid="32" grpId="1" animBg="1"/>
      <p:bldP spid="6" grpId="0" uiExpand="1" build="p" animBg="1"/>
      <p:bldP spid="6" grpId="1" uiExpand="1" build="allAtOnce"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nvGraphicFramePr>
        <p:xfrm>
          <a:off x="5364088" y="1844824"/>
          <a:ext cx="3566160" cy="3566160"/>
        </p:xfrm>
        <a:graphic>
          <a:graphicData uri="http://schemas.openxmlformats.org/drawingml/2006/table">
            <a:tbl>
              <a:tblPr/>
              <a:tblGrid>
                <a:gridCol w="274320">
                  <a:extLst>
                    <a:ext uri="{9D8B030D-6E8A-4147-A177-3AD203B41FA5}">
                      <a16:colId xmlns:a16="http://schemas.microsoft.com/office/drawing/2014/main" val="20000"/>
                    </a:ext>
                  </a:extLst>
                </a:gridCol>
                <a:gridCol w="274320">
                  <a:extLst>
                    <a:ext uri="{9D8B030D-6E8A-4147-A177-3AD203B41FA5}">
                      <a16:colId xmlns:a16="http://schemas.microsoft.com/office/drawing/2014/main" val="20001"/>
                    </a:ext>
                  </a:extLst>
                </a:gridCol>
                <a:gridCol w="274320">
                  <a:extLst>
                    <a:ext uri="{9D8B030D-6E8A-4147-A177-3AD203B41FA5}">
                      <a16:colId xmlns:a16="http://schemas.microsoft.com/office/drawing/2014/main" val="20002"/>
                    </a:ext>
                  </a:extLst>
                </a:gridCol>
                <a:gridCol w="274320">
                  <a:extLst>
                    <a:ext uri="{9D8B030D-6E8A-4147-A177-3AD203B41FA5}">
                      <a16:colId xmlns:a16="http://schemas.microsoft.com/office/drawing/2014/main" val="20003"/>
                    </a:ext>
                  </a:extLst>
                </a:gridCol>
                <a:gridCol w="274320">
                  <a:extLst>
                    <a:ext uri="{9D8B030D-6E8A-4147-A177-3AD203B41FA5}">
                      <a16:colId xmlns:a16="http://schemas.microsoft.com/office/drawing/2014/main" val="20004"/>
                    </a:ext>
                  </a:extLst>
                </a:gridCol>
                <a:gridCol w="274320">
                  <a:extLst>
                    <a:ext uri="{9D8B030D-6E8A-4147-A177-3AD203B41FA5}">
                      <a16:colId xmlns:a16="http://schemas.microsoft.com/office/drawing/2014/main" val="20005"/>
                    </a:ext>
                  </a:extLst>
                </a:gridCol>
                <a:gridCol w="274320">
                  <a:extLst>
                    <a:ext uri="{9D8B030D-6E8A-4147-A177-3AD203B41FA5}">
                      <a16:colId xmlns:a16="http://schemas.microsoft.com/office/drawing/2014/main" val="20006"/>
                    </a:ext>
                  </a:extLst>
                </a:gridCol>
                <a:gridCol w="274320">
                  <a:extLst>
                    <a:ext uri="{9D8B030D-6E8A-4147-A177-3AD203B41FA5}">
                      <a16:colId xmlns:a16="http://schemas.microsoft.com/office/drawing/2014/main" val="20007"/>
                    </a:ext>
                  </a:extLst>
                </a:gridCol>
                <a:gridCol w="274320">
                  <a:extLst>
                    <a:ext uri="{9D8B030D-6E8A-4147-A177-3AD203B41FA5}">
                      <a16:colId xmlns:a16="http://schemas.microsoft.com/office/drawing/2014/main" val="20008"/>
                    </a:ext>
                  </a:extLst>
                </a:gridCol>
                <a:gridCol w="274320">
                  <a:extLst>
                    <a:ext uri="{9D8B030D-6E8A-4147-A177-3AD203B41FA5}">
                      <a16:colId xmlns:a16="http://schemas.microsoft.com/office/drawing/2014/main" val="20009"/>
                    </a:ext>
                  </a:extLst>
                </a:gridCol>
                <a:gridCol w="274320">
                  <a:extLst>
                    <a:ext uri="{9D8B030D-6E8A-4147-A177-3AD203B41FA5}">
                      <a16:colId xmlns:a16="http://schemas.microsoft.com/office/drawing/2014/main" val="20010"/>
                    </a:ext>
                  </a:extLst>
                </a:gridCol>
                <a:gridCol w="274320">
                  <a:extLst>
                    <a:ext uri="{9D8B030D-6E8A-4147-A177-3AD203B41FA5}">
                      <a16:colId xmlns:a16="http://schemas.microsoft.com/office/drawing/2014/main" val="20011"/>
                    </a:ext>
                  </a:extLst>
                </a:gridCol>
                <a:gridCol w="274320">
                  <a:extLst>
                    <a:ext uri="{9D8B030D-6E8A-4147-A177-3AD203B41FA5}">
                      <a16:colId xmlns:a16="http://schemas.microsoft.com/office/drawing/2014/main" val="20012"/>
                    </a:ext>
                  </a:extLst>
                </a:gridCol>
              </a:tblGrid>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H</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extLst>
                  <a:ext uri="{0D108BD9-81ED-4DB2-BD59-A6C34878D82A}">
                    <a16:rowId xmlns:a16="http://schemas.microsoft.com/office/drawing/2014/main" val="10000"/>
                  </a:ext>
                </a:extLst>
              </a:tr>
              <a:tr h="274320">
                <a:tc>
                  <a:txBody>
                    <a:bodyPr/>
                    <a:lstStyle/>
                    <a:p>
                      <a:pPr algn="ctr"/>
                      <a:endParaRPr lang="en-US" sz="1300">
                        <a:effectLst/>
                      </a:endParaRP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74320">
                <a:tc>
                  <a:txBody>
                    <a:bodyPr/>
                    <a:lstStyle/>
                    <a:p>
                      <a:pPr algn="ctr"/>
                      <a:r>
                        <a:rPr lang="en-US" sz="1300">
                          <a:effectLst/>
                        </a:rPr>
                        <a:t>S</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274320">
                <a:tc>
                  <a:txBody>
                    <a:bodyPr/>
                    <a:lstStyle/>
                    <a:p>
                      <a:pPr algn="ctr"/>
                      <a:r>
                        <a:rPr lang="en-US" sz="1300">
                          <a:effectLst/>
                        </a:rPr>
                        <a:t>W</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2</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274320">
                <a:tc>
                  <a:txBody>
                    <a:bodyPr/>
                    <a:lstStyle/>
                    <a:p>
                      <a:pPr algn="ctr"/>
                      <a:r>
                        <a:rPr lang="en-US" sz="1300">
                          <a:effectLst/>
                        </a:rPr>
                        <a:t>I</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274320">
                <a:tc>
                  <a:txBody>
                    <a:bodyPr/>
                    <a:lstStyle/>
                    <a:p>
                      <a:pPr algn="ctr"/>
                      <a:r>
                        <a:rPr lang="en-US" sz="1300">
                          <a:effectLst/>
                        </a:rPr>
                        <a:t>T</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3</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274320">
                <a:tc>
                  <a:txBody>
                    <a:bodyPr/>
                    <a:lstStyle/>
                    <a:p>
                      <a:pPr algn="ctr"/>
                      <a:r>
                        <a:rPr lang="en-US" sz="1300">
                          <a:effectLst/>
                        </a:rPr>
                        <a:t>Z</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274320">
                <a:tc>
                  <a:txBody>
                    <a:bodyPr/>
                    <a:lstStyle/>
                    <a:p>
                      <a:pPr algn="ctr"/>
                      <a:r>
                        <a:rPr lang="en-US" sz="1300">
                          <a:effectLst/>
                        </a:rPr>
                        <a:t>E</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274320">
                <a:tc>
                  <a:txBody>
                    <a:bodyPr/>
                    <a:lstStyle/>
                    <a:p>
                      <a:pPr algn="ctr"/>
                      <a:r>
                        <a:rPr lang="en-US" sz="1300">
                          <a:effectLst/>
                        </a:rPr>
                        <a:t>R</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274320">
                <a:tc>
                  <a:txBody>
                    <a:bodyPr/>
                    <a:lstStyle/>
                    <a:p>
                      <a:pPr algn="ctr"/>
                      <a:r>
                        <a:rPr lang="en-US" sz="1300">
                          <a:effectLst/>
                        </a:rPr>
                        <a:t>L</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274320">
                <a:tc>
                  <a:txBody>
                    <a:bodyPr/>
                    <a:lstStyle/>
                    <a:p>
                      <a:pPr algn="ctr"/>
                      <a:r>
                        <a:rPr lang="en-US" sz="1300">
                          <a:effectLst/>
                        </a:rPr>
                        <a:t>A</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274320">
                <a:tc>
                  <a:txBody>
                    <a:bodyPr/>
                    <a:lstStyle/>
                    <a:p>
                      <a:pPr algn="ctr"/>
                      <a:r>
                        <a:rPr lang="en-US" sz="1300">
                          <a:effectLst/>
                        </a:rPr>
                        <a:t>N</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a:effectLst/>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effectLst/>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300">
                          <a:effectLst/>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274320">
                <a:tc>
                  <a:txBody>
                    <a:bodyPr/>
                    <a:lstStyle/>
                    <a:p>
                      <a:pPr algn="ctr"/>
                      <a:r>
                        <a:rPr lang="en-US" sz="1300" i="0">
                          <a:solidFill>
                            <a:srgbClr val="333333"/>
                          </a:solidFill>
                          <a:effectLst/>
                          <a:latin typeface="Helvetica Neue"/>
                        </a:rPr>
                        <a:t>D</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lumMod val="60000"/>
                        <a:lumOff val="40000"/>
                      </a:schemeClr>
                    </a:solidFill>
                  </a:tcPr>
                </a:tc>
                <a:tc>
                  <a:txBody>
                    <a:bodyPr/>
                    <a:lstStyle/>
                    <a:p>
                      <a:pPr algn="ctr"/>
                      <a:r>
                        <a:rPr lang="en-US" sz="1300" b="0" i="0">
                          <a:solidFill>
                            <a:srgbClr val="333333"/>
                          </a:solidFill>
                          <a:effectLst/>
                          <a:latin typeface="Helvetica Neue"/>
                        </a:rPr>
                        <a:t>11</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10</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9</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8</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7</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6</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5</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1300" b="0" i="0">
                          <a:solidFill>
                            <a:srgbClr val="333333"/>
                          </a:solidFill>
                          <a:effectLst/>
                          <a:latin typeface="Helvetica Neue"/>
                        </a:rPr>
                        <a:t>4</a:t>
                      </a:r>
                    </a:p>
                  </a:txBody>
                  <a:tcPr marL="34481" marR="34481" marT="34481" marB="34481"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D3D3D3"/>
                    </a:solidFill>
                  </a:tcPr>
                </a:tc>
                <a:tc>
                  <a:txBody>
                    <a:bodyPr/>
                    <a:lstStyle/>
                    <a:p>
                      <a:pPr algn="ctr"/>
                      <a:r>
                        <a:rPr lang="en-US" sz="1300"/>
                        <a:t>5</a:t>
                      </a:r>
                    </a:p>
                  </a:txBody>
                  <a:tcPr marL="66203" marR="66203" marT="33101" marB="33101">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12"/>
                  </a:ext>
                </a:extLst>
              </a:tr>
            </a:tbl>
          </a:graphicData>
        </a:graphic>
      </p:graphicFrame>
      <p:sp>
        <p:nvSpPr>
          <p:cNvPr id="2" name="Title 1"/>
          <p:cNvSpPr>
            <a:spLocks noGrp="1"/>
          </p:cNvSpPr>
          <p:nvPr>
            <p:ph type="title"/>
          </p:nvPr>
        </p:nvSpPr>
        <p:spPr>
          <a:xfrm>
            <a:off x="228600" y="129952"/>
            <a:ext cx="8610600" cy="1066800"/>
          </a:xfrm>
        </p:spPr>
        <p:txBody>
          <a:bodyPr/>
          <a:lstStyle/>
          <a:p>
            <a:r>
              <a:rPr lang="en-US" dirty="0"/>
              <a:t>Sequence Alignment in Unavoidable</a:t>
            </a:r>
          </a:p>
        </p:txBody>
      </p:sp>
      <p:sp>
        <p:nvSpPr>
          <p:cNvPr id="13" name="Content Placeholder 12"/>
          <p:cNvSpPr>
            <a:spLocks noGrp="1"/>
          </p:cNvSpPr>
          <p:nvPr>
            <p:ph idx="1"/>
          </p:nvPr>
        </p:nvSpPr>
        <p:spPr>
          <a:xfrm>
            <a:off x="228600" y="1371600"/>
            <a:ext cx="4546600" cy="990484"/>
          </a:xfrm>
        </p:spPr>
        <p:txBody>
          <a:bodyPr/>
          <a:lstStyle/>
          <a:p>
            <a:r>
              <a:rPr lang="en-US">
                <a:solidFill>
                  <a:srgbClr val="FF0000"/>
                </a:solidFill>
                <a:effectLst>
                  <a:outerShdw blurRad="38100" dist="38100" dir="2700000" algn="tl">
                    <a:srgbClr val="000000">
                      <a:alpha val="43137"/>
                    </a:srgbClr>
                  </a:outerShdw>
                </a:effectLst>
              </a:rPr>
              <a:t>Quadratic-time</a:t>
            </a:r>
            <a:r>
              <a:rPr lang="en-US"/>
              <a:t> dynamic-programming algorithm</a:t>
            </a:r>
          </a:p>
          <a:p>
            <a:endParaRPr lang="en-US"/>
          </a:p>
        </p:txBody>
      </p:sp>
      <p:sp>
        <p:nvSpPr>
          <p:cNvPr id="48" name="Content Placeholder 12"/>
          <p:cNvSpPr txBox="1">
            <a:spLocks/>
          </p:cNvSpPr>
          <p:nvPr/>
        </p:nvSpPr>
        <p:spPr bwMode="auto">
          <a:xfrm>
            <a:off x="213106" y="3102315"/>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Data dependencies </a:t>
            </a:r>
            <a:r>
              <a:rPr lang="en-US" kern="0">
                <a:solidFill>
                  <a:srgbClr val="000000"/>
                </a:solidFill>
              </a:rPr>
              <a:t>limit the computation parallelism</a:t>
            </a:r>
          </a:p>
        </p:txBody>
      </p:sp>
      <p:sp>
        <p:nvSpPr>
          <p:cNvPr id="49" name="Content Placeholder 12"/>
          <p:cNvSpPr txBox="1">
            <a:spLocks/>
          </p:cNvSpPr>
          <p:nvPr/>
        </p:nvSpPr>
        <p:spPr bwMode="auto">
          <a:xfrm>
            <a:off x="228600" y="4829632"/>
            <a:ext cx="4546600" cy="11068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a:buClr>
                <a:srgbClr val="CC9900"/>
              </a:buClr>
            </a:pPr>
            <a:r>
              <a:rPr lang="en-US" kern="0">
                <a:solidFill>
                  <a:srgbClr val="FF0000"/>
                </a:solidFill>
                <a:effectLst>
                  <a:outerShdw blurRad="38100" dist="38100" dir="2700000" algn="tl">
                    <a:srgbClr val="000000">
                      <a:alpha val="43137"/>
                    </a:srgbClr>
                  </a:outerShdw>
                </a:effectLst>
              </a:rPr>
              <a:t>Entire matrix</a:t>
            </a:r>
            <a:r>
              <a:rPr lang="en-US" kern="0">
                <a:solidFill>
                  <a:srgbClr val="000000"/>
                </a:solidFill>
              </a:rPr>
              <a:t> is computed even though strings can be dissimilar.</a:t>
            </a:r>
          </a:p>
          <a:p>
            <a:pPr>
              <a:buClr>
                <a:srgbClr val="CC9900"/>
              </a:buClr>
            </a:pPr>
            <a:endParaRPr lang="en-US" kern="0">
              <a:solidFill>
                <a:srgbClr val="000000"/>
              </a:solidFill>
            </a:endParaRPr>
          </a:p>
        </p:txBody>
      </p:sp>
      <p:sp>
        <p:nvSpPr>
          <p:cNvPr id="36" name="TextBox 35"/>
          <p:cNvSpPr txBox="1"/>
          <p:nvPr/>
        </p:nvSpPr>
        <p:spPr>
          <a:xfrm>
            <a:off x="688925" y="2229078"/>
            <a:ext cx="3594962" cy="369332"/>
          </a:xfrm>
          <a:prstGeom prst="rect">
            <a:avLst/>
          </a:prstGeom>
          <a:noFill/>
        </p:spPr>
        <p:txBody>
          <a:bodyPr wrap="square" rtlCol="0">
            <a:spAutoFit/>
          </a:bodyPr>
          <a:lstStyle/>
          <a:p>
            <a:r>
              <a:rPr lang="en-US">
                <a:solidFill>
                  <a:schemeClr val="bg1">
                    <a:lumMod val="50000"/>
                  </a:schemeClr>
                </a:solidFill>
              </a:rPr>
              <a:t>Enumerating all possible prefixes</a:t>
            </a:r>
          </a:p>
        </p:txBody>
      </p:sp>
      <p:sp>
        <p:nvSpPr>
          <p:cNvPr id="3" name="Rectangle 2"/>
          <p:cNvSpPr/>
          <p:nvPr/>
        </p:nvSpPr>
        <p:spPr>
          <a:xfrm>
            <a:off x="726976" y="3891071"/>
            <a:ext cx="4386137" cy="369332"/>
          </a:xfrm>
          <a:prstGeom prst="rect">
            <a:avLst/>
          </a:prstGeom>
        </p:spPr>
        <p:txBody>
          <a:bodyPr wrap="none">
            <a:spAutoFit/>
          </a:bodyPr>
          <a:lstStyle/>
          <a:p>
            <a:pPr>
              <a:buClr>
                <a:srgbClr val="CC9900"/>
              </a:buClr>
            </a:pPr>
            <a:r>
              <a:rPr lang="en-US" kern="0">
                <a:solidFill>
                  <a:schemeClr val="bg1">
                    <a:lumMod val="50000"/>
                  </a:schemeClr>
                </a:solidFill>
              </a:rPr>
              <a:t>Processing row (or column) after another</a:t>
            </a:r>
          </a:p>
        </p:txBody>
      </p:sp>
      <p:sp>
        <p:nvSpPr>
          <p:cNvPr id="37" name="Rectangle 36"/>
          <p:cNvSpPr/>
          <p:nvPr/>
        </p:nvSpPr>
        <p:spPr>
          <a:xfrm>
            <a:off x="683507" y="5936460"/>
            <a:ext cx="6736139" cy="369332"/>
          </a:xfrm>
          <a:prstGeom prst="rect">
            <a:avLst/>
          </a:prstGeom>
        </p:spPr>
        <p:txBody>
          <a:bodyPr wrap="none">
            <a:spAutoFit/>
          </a:bodyPr>
          <a:lstStyle/>
          <a:p>
            <a:pPr>
              <a:buClr>
                <a:srgbClr val="CC9900"/>
              </a:buClr>
            </a:pPr>
            <a:r>
              <a:rPr lang="en-US" kern="0">
                <a:solidFill>
                  <a:schemeClr val="bg1">
                    <a:lumMod val="50000"/>
                  </a:schemeClr>
                </a:solidFill>
              </a:rPr>
              <a:t>Number of differences is computed only at the </a:t>
            </a:r>
            <a:r>
              <a:rPr lang="en-US" kern="0" err="1">
                <a:solidFill>
                  <a:schemeClr val="bg1">
                    <a:lumMod val="50000"/>
                  </a:schemeClr>
                </a:solidFill>
              </a:rPr>
              <a:t>backtraking</a:t>
            </a:r>
            <a:r>
              <a:rPr lang="en-US" kern="0">
                <a:solidFill>
                  <a:schemeClr val="bg1">
                    <a:lumMod val="50000"/>
                  </a:schemeClr>
                </a:solidFill>
              </a:rPr>
              <a:t> step.</a:t>
            </a:r>
          </a:p>
        </p:txBody>
      </p:sp>
      <p:sp>
        <p:nvSpPr>
          <p:cNvPr id="39" name="Slide Number Placeholder 1">
            <a:extLst>
              <a:ext uri="{FF2B5EF4-FFF2-40B4-BE49-F238E27FC236}">
                <a16:creationId xmlns:a16="http://schemas.microsoft.com/office/drawing/2014/main" id="{D737BCD9-C4E7-9448-BA09-18778D808790}"/>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57</a:t>
            </a:fld>
            <a:endParaRPr lang="en-US" altLang="en-US"/>
          </a:p>
        </p:txBody>
      </p:sp>
      <p:sp>
        <p:nvSpPr>
          <p:cNvPr id="8" name="Rectangle 7">
            <a:extLst>
              <a:ext uri="{FF2B5EF4-FFF2-40B4-BE49-F238E27FC236}">
                <a16:creationId xmlns:a16="http://schemas.microsoft.com/office/drawing/2014/main" id="{4BBA9839-19EB-D04E-AE87-D6DE4E67D45D}"/>
              </a:ext>
            </a:extLst>
          </p:cNvPr>
          <p:cNvSpPr/>
          <p:nvPr/>
        </p:nvSpPr>
        <p:spPr>
          <a:xfrm>
            <a:off x="8623176" y="5085184"/>
            <a:ext cx="307072" cy="37778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40085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FEDC9-34D3-FD4C-9104-498D42CCEE35}"/>
              </a:ext>
            </a:extLst>
          </p:cNvPr>
          <p:cNvSpPr>
            <a:spLocks noGrp="1"/>
          </p:cNvSpPr>
          <p:nvPr>
            <p:ph type="title"/>
          </p:nvPr>
        </p:nvSpPr>
        <p:spPr>
          <a:xfrm>
            <a:off x="228600" y="152400"/>
            <a:ext cx="8915400" cy="1066800"/>
          </a:xfrm>
        </p:spPr>
        <p:txBody>
          <a:bodyPr/>
          <a:lstStyle/>
          <a:p>
            <a:r>
              <a:rPr lang="en-US" sz="3800" dirty="0"/>
              <a:t>Computational Cost is Mathematically Proven</a:t>
            </a:r>
          </a:p>
        </p:txBody>
      </p:sp>
      <p:pic>
        <p:nvPicPr>
          <p:cNvPr id="6" name="Content Placeholder 5">
            <a:extLst>
              <a:ext uri="{FF2B5EF4-FFF2-40B4-BE49-F238E27FC236}">
                <a16:creationId xmlns:a16="http://schemas.microsoft.com/office/drawing/2014/main" id="{E79CDD2A-2D01-834D-8151-159B304B047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6146" y="1371600"/>
            <a:ext cx="7575508" cy="4876800"/>
          </a:xfrm>
        </p:spPr>
      </p:pic>
      <p:sp>
        <p:nvSpPr>
          <p:cNvPr id="4" name="Slide Number Placeholder 3">
            <a:extLst>
              <a:ext uri="{FF2B5EF4-FFF2-40B4-BE49-F238E27FC236}">
                <a16:creationId xmlns:a16="http://schemas.microsoft.com/office/drawing/2014/main" id="{EE12016C-C86B-B243-8EF1-A624F3FE4F25}"/>
              </a:ext>
            </a:extLst>
          </p:cNvPr>
          <p:cNvSpPr>
            <a:spLocks noGrp="1"/>
          </p:cNvSpPr>
          <p:nvPr>
            <p:ph type="sldNum" sz="quarter" idx="11"/>
          </p:nvPr>
        </p:nvSpPr>
        <p:spPr/>
        <p:txBody>
          <a:bodyPr/>
          <a:lstStyle/>
          <a:p>
            <a:fld id="{323594FA-E141-4234-AE05-360401972BE7}" type="slidenum">
              <a:rPr lang="en-US" altLang="en-US" smtClean="0"/>
              <a:pPr/>
              <a:t>58</a:t>
            </a:fld>
            <a:endParaRPr lang="en-US" altLang="en-US"/>
          </a:p>
        </p:txBody>
      </p:sp>
      <p:sp>
        <p:nvSpPr>
          <p:cNvPr id="7" name="Rectangle 6">
            <a:extLst>
              <a:ext uri="{FF2B5EF4-FFF2-40B4-BE49-F238E27FC236}">
                <a16:creationId xmlns:a16="http://schemas.microsoft.com/office/drawing/2014/main" id="{A76F6E2C-3BDC-F64E-BAB1-20CCBE56F974}"/>
              </a:ext>
            </a:extLst>
          </p:cNvPr>
          <p:cNvSpPr/>
          <p:nvPr/>
        </p:nvSpPr>
        <p:spPr>
          <a:xfrm>
            <a:off x="2555776" y="6400800"/>
            <a:ext cx="3512821" cy="369332"/>
          </a:xfrm>
          <a:prstGeom prst="rect">
            <a:avLst/>
          </a:prstGeom>
        </p:spPr>
        <p:txBody>
          <a:bodyPr wrap="none">
            <a:spAutoFit/>
          </a:bodyPr>
          <a:lstStyle/>
          <a:p>
            <a:r>
              <a:rPr lang="en-US" dirty="0">
                <a:hlinkClick r:id="rId3"/>
              </a:rPr>
              <a:t>https://arxiv.org/abs/1412.0348</a:t>
            </a:r>
            <a:r>
              <a:rPr lang="en-US" dirty="0"/>
              <a:t> </a:t>
            </a:r>
          </a:p>
        </p:txBody>
      </p:sp>
    </p:spTree>
    <p:extLst>
      <p:ext uri="{BB962C8B-B14F-4D97-AF65-F5344CB8AC3E}">
        <p14:creationId xmlns:p14="http://schemas.microsoft.com/office/powerpoint/2010/main" val="406059690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Large Search Space for Mapping Location</a:t>
            </a:r>
          </a:p>
        </p:txBody>
      </p:sp>
      <p:sp>
        <p:nvSpPr>
          <p:cNvPr id="30" name="Rectangle 29"/>
          <p:cNvSpPr/>
          <p:nvPr/>
        </p:nvSpPr>
        <p:spPr>
          <a:xfrm>
            <a:off x="5184150" y="3106685"/>
            <a:ext cx="3132536" cy="1414554"/>
          </a:xfrm>
          <a:prstGeom prst="rect">
            <a:avLst/>
          </a:prstGeom>
        </p:spPr>
        <p:txBody>
          <a:bodyPr wrap="square">
            <a:spAutoFit/>
          </a:bodyPr>
          <a:lstStyle/>
          <a:p>
            <a:pPr algn="ctr">
              <a:lnSpc>
                <a:spcPct val="150000"/>
              </a:lnSpc>
              <a:spcAft>
                <a:spcPts val="1200"/>
              </a:spcAft>
            </a:pPr>
            <a:r>
              <a:rPr lang="en-US" sz="2000" b="1" dirty="0">
                <a:solidFill>
                  <a:srgbClr val="FF0000"/>
                </a:solidFill>
                <a:effectLst>
                  <a:outerShdw blurRad="38100" dist="38100" dir="2700000" algn="tl">
                    <a:srgbClr val="000000">
                      <a:alpha val="43137"/>
                    </a:srgbClr>
                  </a:outerShdw>
                </a:effectLst>
              </a:rPr>
              <a:t>of candidate locations have high dissimilarity with a given read</a:t>
            </a:r>
          </a:p>
        </p:txBody>
      </p:sp>
      <p:sp>
        <p:nvSpPr>
          <p:cNvPr id="31" name="Rectangle 30"/>
          <p:cNvSpPr/>
          <p:nvPr/>
        </p:nvSpPr>
        <p:spPr>
          <a:xfrm>
            <a:off x="5271233" y="1897627"/>
            <a:ext cx="3304110" cy="1446550"/>
          </a:xfrm>
          <a:prstGeom prst="rect">
            <a:avLst/>
          </a:prstGeom>
        </p:spPr>
        <p:txBody>
          <a:bodyPr wrap="none">
            <a:spAutoFit/>
          </a:bodyPr>
          <a:lstStyle/>
          <a:p>
            <a:r>
              <a:rPr lang="en-US" sz="8800" b="1">
                <a:solidFill>
                  <a:srgbClr val="FF0000"/>
                </a:solidFill>
                <a:effectLst>
                  <a:outerShdw blurRad="38100" dist="38100" dir="2700000" algn="tl">
                    <a:srgbClr val="000000">
                      <a:alpha val="43137"/>
                    </a:srgbClr>
                  </a:outerShdw>
                </a:effectLst>
              </a:rPr>
              <a:t>98% </a:t>
            </a:r>
            <a:endParaRPr lang="en-US" sz="8800">
              <a:solidFill>
                <a:prstClr val="black"/>
              </a:solidFill>
              <a:effectLst>
                <a:outerShdw blurRad="38100" dist="38100" dir="2700000" algn="tl">
                  <a:srgbClr val="000000">
                    <a:alpha val="43137"/>
                  </a:srgbClr>
                </a:outerShdw>
              </a:effectLst>
            </a:endParaRPr>
          </a:p>
        </p:txBody>
      </p:sp>
      <p:sp>
        <p:nvSpPr>
          <p:cNvPr id="36" name="Rectangle 35"/>
          <p:cNvSpPr/>
          <p:nvPr/>
        </p:nvSpPr>
        <p:spPr>
          <a:xfrm>
            <a:off x="4548728" y="5614605"/>
            <a:ext cx="4290472" cy="584775"/>
          </a:xfrm>
          <a:prstGeom prst="rect">
            <a:avLst/>
          </a:prstGeom>
        </p:spPr>
        <p:txBody>
          <a:bodyPr wrap="square">
            <a:spAutoFit/>
          </a:bodyPr>
          <a:lstStyle/>
          <a:p>
            <a:pPr algn="r"/>
            <a:r>
              <a:rPr lang="en-US" sz="1600">
                <a:solidFill>
                  <a:prstClr val="black"/>
                </a:solidFill>
              </a:rPr>
              <a:t>Cheng</a:t>
            </a:r>
            <a:r>
              <a:rPr lang="en-US" sz="1600" i="1">
                <a:solidFill>
                  <a:prstClr val="black"/>
                </a:solidFill>
              </a:rPr>
              <a:t> et al</a:t>
            </a:r>
            <a:r>
              <a:rPr lang="en-US" sz="1600">
                <a:solidFill>
                  <a:prstClr val="black"/>
                </a:solidFill>
              </a:rPr>
              <a:t>, </a:t>
            </a:r>
            <a:r>
              <a:rPr lang="en-US" sz="1600" i="1">
                <a:solidFill>
                  <a:prstClr val="black"/>
                </a:solidFill>
              </a:rPr>
              <a:t>BMC bioinformatics (</a:t>
            </a:r>
            <a:r>
              <a:rPr lang="en-US" sz="1600">
                <a:solidFill>
                  <a:prstClr val="black"/>
                </a:solidFill>
              </a:rPr>
              <a:t>2015)</a:t>
            </a:r>
          </a:p>
          <a:p>
            <a:pPr algn="r"/>
            <a:r>
              <a:rPr lang="en-US" sz="1600">
                <a:solidFill>
                  <a:prstClr val="black"/>
                </a:solidFill>
              </a:rPr>
              <a:t>Xin</a:t>
            </a:r>
            <a:r>
              <a:rPr lang="en-US" sz="1600" i="1">
                <a:solidFill>
                  <a:prstClr val="black"/>
                </a:solidFill>
              </a:rPr>
              <a:t> et al, BMC genomics (</a:t>
            </a:r>
            <a:r>
              <a:rPr lang="en-US" sz="1600">
                <a:solidFill>
                  <a:prstClr val="black"/>
                </a:solidFill>
              </a:rPr>
              <a:t>2013)</a:t>
            </a:r>
          </a:p>
        </p:txBody>
      </p:sp>
      <p:graphicFrame>
        <p:nvGraphicFramePr>
          <p:cNvPr id="37" name="Object 36"/>
          <p:cNvGraphicFramePr>
            <a:graphicFrameLocks noChangeAspect="1"/>
          </p:cNvGraphicFramePr>
          <p:nvPr/>
        </p:nvGraphicFramePr>
        <p:xfrm>
          <a:off x="84346" y="1524813"/>
          <a:ext cx="4420475" cy="4224373"/>
        </p:xfrm>
        <a:graphic>
          <a:graphicData uri="http://schemas.openxmlformats.org/presentationml/2006/ole">
            <mc:AlternateContent xmlns:mc="http://schemas.openxmlformats.org/markup-compatibility/2006">
              <mc:Choice xmlns:v="urn:schemas-microsoft-com:vml" Requires="v">
                <p:oleObj name="Visio" r:id="rId3" imgW="2695276" imgH="2509932" progId="Visio.Drawing.11">
                  <p:embed/>
                </p:oleObj>
              </mc:Choice>
              <mc:Fallback>
                <p:oleObj name="Visio" r:id="rId3" imgW="2695276" imgH="2509932" progId="Visio.Drawing.11">
                  <p:embed/>
                  <p:pic>
                    <p:nvPicPr>
                      <p:cNvPr id="37" name="Object 36"/>
                      <p:cNvPicPr/>
                      <p:nvPr/>
                    </p:nvPicPr>
                    <p:blipFill>
                      <a:blip r:embed="rId4"/>
                      <a:stretch>
                        <a:fillRect/>
                      </a:stretch>
                    </p:blipFill>
                    <p:spPr>
                      <a:xfrm>
                        <a:off x="84346" y="1524813"/>
                        <a:ext cx="4420475" cy="4224373"/>
                      </a:xfrm>
                      <a:prstGeom prst="rect">
                        <a:avLst/>
                      </a:prstGeom>
                    </p:spPr>
                  </p:pic>
                </p:oleObj>
              </mc:Fallback>
            </mc:AlternateContent>
          </a:graphicData>
        </a:graphic>
      </p:graphicFrame>
      <p:pic>
        <p:nvPicPr>
          <p:cNvPr id="38"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a:ext>
            </a:extLst>
          </a:blip>
          <a:srcRect/>
          <a:stretch/>
        </p:blipFill>
        <p:spPr bwMode="auto">
          <a:xfrm>
            <a:off x="1012845" y="3672224"/>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9"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a:ext>
            </a:extLst>
          </a:blip>
          <a:srcRect/>
          <a:stretch/>
        </p:blipFill>
        <p:spPr bwMode="auto">
          <a:xfrm>
            <a:off x="2936956" y="3727199"/>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0"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8">
                    <a14:imgEffect>
                      <a14:colorTemperature colorTemp="11200"/>
                    </a14:imgEffect>
                  </a14:imgLayer>
                </a14:imgProps>
              </a:ext>
              <a:ext uri="{28A0092B-C50C-407E-A947-70E740481C1C}">
                <a14:useLocalDpi xmlns:a14="http://schemas.microsoft.com/office/drawing/2010/main"/>
              </a:ext>
            </a:extLst>
          </a:blip>
          <a:srcRect/>
          <a:stretch/>
        </p:blipFill>
        <p:spPr bwMode="auto">
          <a:xfrm>
            <a:off x="2277256" y="2935568"/>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2"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363355" y="4211960"/>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694526" y="4211960"/>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Image result for tick mark 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694526" y="2760633"/>
            <a:ext cx="554144" cy="55414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10">
                    <a14:imgEffect>
                      <a14:colorTemperature colorTemp="11200"/>
                    </a14:imgEffect>
                  </a14:imgLayer>
                </a14:imgProps>
              </a:ext>
              <a:ext uri="{28A0092B-C50C-407E-A947-70E740481C1C}">
                <a14:useLocalDpi xmlns:a14="http://schemas.microsoft.com/office/drawing/2010/main"/>
              </a:ext>
            </a:extLst>
          </a:blip>
          <a:srcRect/>
          <a:stretch/>
        </p:blipFill>
        <p:spPr bwMode="auto">
          <a:xfrm>
            <a:off x="1694526" y="3803351"/>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Slide Number Placeholder 1">
            <a:extLst>
              <a:ext uri="{FF2B5EF4-FFF2-40B4-BE49-F238E27FC236}">
                <a16:creationId xmlns:a16="http://schemas.microsoft.com/office/drawing/2014/main" id="{0D5208B7-05F7-2C43-88E0-01F7B5DD7977}"/>
              </a:ext>
            </a:extLst>
          </p:cNvPr>
          <p:cNvSpPr>
            <a:spLocks noGrp="1"/>
          </p:cNvSpPr>
          <p:nvPr>
            <p:ph type="sldNum" sz="quarter" idx="11"/>
          </p:nvPr>
        </p:nvSpPr>
        <p:spPr>
          <a:xfrm>
            <a:off x="6553200" y="6243638"/>
            <a:ext cx="2133600" cy="457200"/>
          </a:xfrm>
        </p:spPr>
        <p:txBody>
          <a:bodyPr/>
          <a:lstStyle/>
          <a:p>
            <a:fld id="{6E86574E-FA2E-425B-A84C-39F9592E9ECB}" type="slidenum">
              <a:rPr lang="en-US" altLang="en-US" smtClean="0"/>
              <a:pPr/>
              <a:t>59</a:t>
            </a:fld>
            <a:endParaRPr lang="en-US" altLang="en-US"/>
          </a:p>
        </p:txBody>
      </p:sp>
      <p:pic>
        <p:nvPicPr>
          <p:cNvPr id="32" name="Picture 2" descr="Image result for wrong icon"/>
          <p:cNvPicPr>
            <a:picLocks noChangeAspect="1" noChangeArrowheads="1"/>
          </p:cNvPicPr>
          <p:nvPr/>
        </p:nvPicPr>
        <p:blipFill rotWithShape="1">
          <a:blip r:embed="rId5" cstate="print">
            <a:clrChange>
              <a:clrFrom>
                <a:srgbClr val="FFFFDC"/>
              </a:clrFrom>
              <a:clrTo>
                <a:srgbClr val="FFFFDC">
                  <a:alpha val="0"/>
                </a:srgbClr>
              </a:clrTo>
            </a:clrChange>
            <a:extLst>
              <a:ext uri="{BEBA8EAE-BF5A-486C-A8C5-ECC9F3942E4B}">
                <a14:imgProps xmlns:a14="http://schemas.microsoft.com/office/drawing/2010/main">
                  <a14:imgLayer r:embed="rId11">
                    <a14:imgEffect>
                      <a14:colorTemperature colorTemp="11200"/>
                    </a14:imgEffect>
                  </a14:imgLayer>
                </a14:imgProps>
              </a:ext>
              <a:ext uri="{28A0092B-C50C-407E-A947-70E740481C1C}">
                <a14:useLocalDpi xmlns:a14="http://schemas.microsoft.com/office/drawing/2010/main"/>
              </a:ext>
            </a:extLst>
          </a:blip>
          <a:srcRect/>
          <a:stretch/>
        </p:blipFill>
        <p:spPr bwMode="auto">
          <a:xfrm>
            <a:off x="1023841" y="2583726"/>
            <a:ext cx="442052" cy="408609"/>
          </a:xfrm>
          <a:prstGeom prst="rect">
            <a:avLst/>
          </a:prstGeom>
          <a:noFill/>
          <a:ln w="28575">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971275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Solving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6</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3"/>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34" t="9863" r="57179" b="39151"/>
          <a:stretch/>
        </p:blipFill>
        <p:spPr>
          <a:xfrm>
            <a:off x="1043608" y="1987805"/>
            <a:ext cx="2526188" cy="2444087"/>
          </a:xfrm>
          <a:prstGeom prst="rect">
            <a:avLst/>
          </a:prstGeom>
        </p:spPr>
      </p:pic>
      <p:pic>
        <p:nvPicPr>
          <p:cNvPr id="13" name="Picture 12">
            <a:extLst>
              <a:ext uri="{FF2B5EF4-FFF2-40B4-BE49-F238E27FC236}">
                <a16:creationId xmlns:a16="http://schemas.microsoft.com/office/drawing/2014/main" id="{4F469525-A5EB-4747-A040-C8DE90DE895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14" name="Picture 13">
            <a:extLst>
              <a:ext uri="{FF2B5EF4-FFF2-40B4-BE49-F238E27FC236}">
                <a16:creationId xmlns:a16="http://schemas.microsoft.com/office/drawing/2014/main" id="{95117210-A6DA-BA4F-AD0F-2051986E712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15" name="Picture 14">
            <a:extLst>
              <a:ext uri="{FF2B5EF4-FFF2-40B4-BE49-F238E27FC236}">
                <a16:creationId xmlns:a16="http://schemas.microsoft.com/office/drawing/2014/main" id="{1C236360-7405-B140-B665-373470E5A2C8}"/>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16" name="Picture 15">
            <a:extLst>
              <a:ext uri="{FF2B5EF4-FFF2-40B4-BE49-F238E27FC236}">
                <a16:creationId xmlns:a16="http://schemas.microsoft.com/office/drawing/2014/main" id="{9D17E9A4-DF98-2846-8872-7E4A3BB85079}"/>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17" name="Picture 16">
            <a:extLst>
              <a:ext uri="{FF2B5EF4-FFF2-40B4-BE49-F238E27FC236}">
                <a16:creationId xmlns:a16="http://schemas.microsoft.com/office/drawing/2014/main" id="{4C65A681-130C-0441-9B00-486F1EEC666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18" name="Picture 17">
            <a:extLst>
              <a:ext uri="{FF2B5EF4-FFF2-40B4-BE49-F238E27FC236}">
                <a16:creationId xmlns:a16="http://schemas.microsoft.com/office/drawing/2014/main" id="{8B1A5BD8-86BD-924F-9CB0-513819EA643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19" name="Picture 18">
            <a:extLst>
              <a:ext uri="{FF2B5EF4-FFF2-40B4-BE49-F238E27FC236}">
                <a16:creationId xmlns:a16="http://schemas.microsoft.com/office/drawing/2014/main" id="{3D49802F-5868-FB4A-832B-03B14ECE5E0A}"/>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20" name="Picture 19">
            <a:extLst>
              <a:ext uri="{FF2B5EF4-FFF2-40B4-BE49-F238E27FC236}">
                <a16:creationId xmlns:a16="http://schemas.microsoft.com/office/drawing/2014/main" id="{F3C7B490-362A-2F4C-BF78-FD2619C34391}"/>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21" name="Picture 20">
            <a:extLst>
              <a:ext uri="{FF2B5EF4-FFF2-40B4-BE49-F238E27FC236}">
                <a16:creationId xmlns:a16="http://schemas.microsoft.com/office/drawing/2014/main" id="{083F182C-A746-DA49-8DDB-B9D6D58818E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22" name="Picture 21">
            <a:extLst>
              <a:ext uri="{FF2B5EF4-FFF2-40B4-BE49-F238E27FC236}">
                <a16:creationId xmlns:a16="http://schemas.microsoft.com/office/drawing/2014/main" id="{3F3CA6D7-1392-7643-B35B-DBB8D49DC15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23" name="Picture 22">
            <a:extLst>
              <a:ext uri="{FF2B5EF4-FFF2-40B4-BE49-F238E27FC236}">
                <a16:creationId xmlns:a16="http://schemas.microsoft.com/office/drawing/2014/main" id="{1A413483-FBA5-7A46-8968-A87DEA8EC514}"/>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cxnSp>
        <p:nvCxnSpPr>
          <p:cNvPr id="25" name="Straight Arrow Connector 24">
            <a:extLst>
              <a:ext uri="{FF2B5EF4-FFF2-40B4-BE49-F238E27FC236}">
                <a16:creationId xmlns:a16="http://schemas.microsoft.com/office/drawing/2014/main" id="{D59F5759-D2B3-984C-84EC-B91DEAAA1483}"/>
              </a:ext>
            </a:extLst>
          </p:cNvPr>
          <p:cNvCxnSpPr/>
          <p:nvPr/>
        </p:nvCxnSpPr>
        <p:spPr>
          <a:xfrm flipV="1">
            <a:off x="5076056" y="502323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C8B5F7F-8199-DF4C-838E-578FD4C3253D}"/>
              </a:ext>
            </a:extLst>
          </p:cNvPr>
          <p:cNvSpPr txBox="1"/>
          <p:nvPr/>
        </p:nvSpPr>
        <p:spPr>
          <a:xfrm>
            <a:off x="3923928" y="5291916"/>
            <a:ext cx="1152128" cy="369332"/>
          </a:xfrm>
          <a:prstGeom prst="rect">
            <a:avLst/>
          </a:prstGeom>
          <a:noFill/>
        </p:spPr>
        <p:txBody>
          <a:bodyPr wrap="square" rtlCol="0">
            <a:spAutoFit/>
          </a:bodyPr>
          <a:lstStyle/>
          <a:p>
            <a:pPr algn="r"/>
            <a:r>
              <a:rPr lang="en-US">
                <a:solidFill>
                  <a:srgbClr val="FF0000"/>
                </a:solidFill>
              </a:rPr>
              <a:t>Reads</a:t>
            </a:r>
          </a:p>
        </p:txBody>
      </p:sp>
      <p:cxnSp>
        <p:nvCxnSpPr>
          <p:cNvPr id="27" name="Straight Arrow Connector 26">
            <a:extLst>
              <a:ext uri="{FF2B5EF4-FFF2-40B4-BE49-F238E27FC236}">
                <a16:creationId xmlns:a16="http://schemas.microsoft.com/office/drawing/2014/main" id="{D7BE8510-6ED2-8340-B88D-AB3AFA71D9F0}"/>
              </a:ext>
            </a:extLst>
          </p:cNvPr>
          <p:cNvCxnSpPr>
            <a:cxnSpLocks/>
            <a:stCxn id="26" idx="3"/>
          </p:cNvCxnSpPr>
          <p:nvPr/>
        </p:nvCxnSpPr>
        <p:spPr>
          <a:xfrm flipV="1">
            <a:off x="5076056" y="4990509"/>
            <a:ext cx="1477144" cy="4860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333E574-B2CD-274E-B169-3CE741D4251B}"/>
              </a:ext>
            </a:extLst>
          </p:cNvPr>
          <p:cNvCxnSpPr/>
          <p:nvPr/>
        </p:nvCxnSpPr>
        <p:spPr>
          <a:xfrm flipV="1">
            <a:off x="2411760" y="447481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AC79B73-2727-C043-AC0B-1C225432BA46}"/>
              </a:ext>
            </a:extLst>
          </p:cNvPr>
          <p:cNvSpPr txBox="1"/>
          <p:nvPr/>
        </p:nvSpPr>
        <p:spPr>
          <a:xfrm>
            <a:off x="1043608" y="4653136"/>
            <a:ext cx="1368152" cy="646331"/>
          </a:xfrm>
          <a:prstGeom prst="rect">
            <a:avLst/>
          </a:prstGeom>
          <a:noFill/>
        </p:spPr>
        <p:txBody>
          <a:bodyPr wrap="square" rtlCol="0">
            <a:spAutoFit/>
          </a:bodyPr>
          <a:lstStyle/>
          <a:p>
            <a:pPr algn="r"/>
            <a:r>
              <a:rPr lang="en-US">
                <a:solidFill>
                  <a:srgbClr val="FF0000"/>
                </a:solidFill>
              </a:rPr>
              <a:t>Reference genome</a:t>
            </a:r>
          </a:p>
        </p:txBody>
      </p:sp>
      <p:sp>
        <p:nvSpPr>
          <p:cNvPr id="24" name="TextBox 23">
            <a:extLst>
              <a:ext uri="{FF2B5EF4-FFF2-40B4-BE49-F238E27FC236}">
                <a16:creationId xmlns:a16="http://schemas.microsoft.com/office/drawing/2014/main" id="{DF736C76-54AA-404D-BBCF-F7CB3AA1CA7E}"/>
              </a:ext>
            </a:extLst>
          </p:cNvPr>
          <p:cNvSpPr txBox="1"/>
          <p:nvPr/>
        </p:nvSpPr>
        <p:spPr>
          <a:xfrm>
            <a:off x="1669834" y="1371091"/>
            <a:ext cx="2590800" cy="369332"/>
          </a:xfrm>
          <a:prstGeom prst="rect">
            <a:avLst/>
          </a:prstGeom>
          <a:noFill/>
        </p:spPr>
        <p:txBody>
          <a:bodyPr wrap="square" rtlCol="0">
            <a:spAutoFit/>
          </a:bodyPr>
          <a:lstStyle/>
          <a:p>
            <a:r>
              <a:rPr lang="en-US"/>
              <a:t>.FASTA file</a:t>
            </a:r>
          </a:p>
        </p:txBody>
      </p:sp>
      <p:sp>
        <p:nvSpPr>
          <p:cNvPr id="28" name="TextBox 27">
            <a:extLst>
              <a:ext uri="{FF2B5EF4-FFF2-40B4-BE49-F238E27FC236}">
                <a16:creationId xmlns:a16="http://schemas.microsoft.com/office/drawing/2014/main" id="{8579A6A5-0682-7F40-8778-95BAED30F779}"/>
              </a:ext>
            </a:extLst>
          </p:cNvPr>
          <p:cNvSpPr txBox="1"/>
          <p:nvPr/>
        </p:nvSpPr>
        <p:spPr>
          <a:xfrm>
            <a:off x="5814628" y="1417863"/>
            <a:ext cx="2590800" cy="369332"/>
          </a:xfrm>
          <a:prstGeom prst="rect">
            <a:avLst/>
          </a:prstGeom>
          <a:noFill/>
        </p:spPr>
        <p:txBody>
          <a:bodyPr wrap="square" rtlCol="0">
            <a:spAutoFit/>
          </a:bodyPr>
          <a:lstStyle/>
          <a:p>
            <a:r>
              <a:rPr lang="en-US"/>
              <a:t>.FASTQ file</a:t>
            </a:r>
          </a:p>
        </p:txBody>
      </p:sp>
    </p:spTree>
    <p:extLst>
      <p:ext uri="{BB962C8B-B14F-4D97-AF65-F5344CB8AC3E}">
        <p14:creationId xmlns:p14="http://schemas.microsoft.com/office/powerpoint/2010/main" val="37583066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9"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par>
                                <p:cTn id="14" presetID="9"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dissolve">
                                      <p:cBhvr>
                                        <p:cTn id="16" dur="500"/>
                                        <p:tgtEl>
                                          <p:spTgt spid="16"/>
                                        </p:tgtEl>
                                      </p:cBhvr>
                                    </p:animEffect>
                                  </p:childTnLst>
                                </p:cTn>
                              </p:par>
                              <p:par>
                                <p:cTn id="17" presetID="9"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par>
                                <p:cTn id="23" presetID="9"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dissolve">
                                      <p:cBhvr>
                                        <p:cTn id="25" dur="500"/>
                                        <p:tgtEl>
                                          <p:spTgt spid="19"/>
                                        </p:tgtEl>
                                      </p:cBhvr>
                                    </p:animEffect>
                                  </p:childTnLst>
                                </p:cTn>
                              </p:par>
                              <p:par>
                                <p:cTn id="26" presetID="9"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par>
                                <p:cTn id="29" presetID="9"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par>
                                <p:cTn id="32" presetID="9"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dissolve">
                                      <p:cBhvr>
                                        <p:cTn id="34" dur="500"/>
                                        <p:tgtEl>
                                          <p:spTgt spid="22"/>
                                        </p:tgtEl>
                                      </p:cBhvr>
                                    </p:animEffect>
                                  </p:childTnLst>
                                </p:cTn>
                              </p:par>
                              <p:par>
                                <p:cTn id="35" presetID="9"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dissolve">
                                      <p:cBhvr>
                                        <p:cTn id="37" dur="500"/>
                                        <p:tgtEl>
                                          <p:spTgt spid="23"/>
                                        </p:tgtEl>
                                      </p:cBhvr>
                                    </p:animEffect>
                                  </p:childTnLst>
                                </p:cTn>
                              </p:par>
                              <p:par>
                                <p:cTn id="38" presetID="9"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dissolve">
                                      <p:cBhvr>
                                        <p:cTn id="40" dur="500"/>
                                        <p:tgtEl>
                                          <p:spTgt spid="25"/>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dissolve">
                                      <p:cBhvr>
                                        <p:cTn id="43" dur="500"/>
                                        <p:tgtEl>
                                          <p:spTgt spid="26"/>
                                        </p:tgtEl>
                                      </p:cBhvr>
                                    </p:animEffect>
                                  </p:childTnLst>
                                </p:cTn>
                              </p:par>
                              <p:par>
                                <p:cTn id="44" presetID="9" presetClass="entr" presetSubtype="0"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dissolve">
                                      <p:cBhvr>
                                        <p:cTn id="46" dur="500"/>
                                        <p:tgtEl>
                                          <p:spTgt spid="2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dissolve">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dissolv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18098-CCF6-4E4F-BBB6-46776100FC09}"/>
              </a:ext>
            </a:extLst>
          </p:cNvPr>
          <p:cNvSpPr>
            <a:spLocks noGrp="1"/>
          </p:cNvSpPr>
          <p:nvPr>
            <p:ph type="title"/>
          </p:nvPr>
        </p:nvSpPr>
        <p:spPr>
          <a:xfrm>
            <a:off x="228600" y="152400"/>
            <a:ext cx="8610600" cy="1066800"/>
          </a:xfrm>
        </p:spPr>
        <p:txBody>
          <a:bodyPr/>
          <a:lstStyle/>
          <a:p>
            <a:r>
              <a:rPr lang="en-US" dirty="0"/>
              <a:t>Computing System</a:t>
            </a:r>
          </a:p>
        </p:txBody>
      </p:sp>
      <p:sp>
        <p:nvSpPr>
          <p:cNvPr id="4" name="Slide Number Placeholder 3">
            <a:extLst>
              <a:ext uri="{FF2B5EF4-FFF2-40B4-BE49-F238E27FC236}">
                <a16:creationId xmlns:a16="http://schemas.microsoft.com/office/drawing/2014/main" id="{D2FE34C9-C297-F04E-B0A9-BFA555943C31}"/>
              </a:ext>
            </a:extLst>
          </p:cNvPr>
          <p:cNvSpPr>
            <a:spLocks noGrp="1"/>
          </p:cNvSpPr>
          <p:nvPr>
            <p:ph type="sldNum" sz="quarter" idx="11"/>
          </p:nvPr>
        </p:nvSpPr>
        <p:spPr/>
        <p:txBody>
          <a:bodyPr/>
          <a:lstStyle/>
          <a:p>
            <a:fld id="{323594FA-E141-4234-AE05-360401972BE7}" type="slidenum">
              <a:rPr lang="en-US" altLang="en-US" smtClean="0"/>
              <a:pPr/>
              <a:t>60</a:t>
            </a:fld>
            <a:endParaRPr lang="en-US" altLang="en-US"/>
          </a:p>
        </p:txBody>
      </p:sp>
      <p:pic>
        <p:nvPicPr>
          <p:cNvPr id="5" name="Picture 4">
            <a:extLst>
              <a:ext uri="{FF2B5EF4-FFF2-40B4-BE49-F238E27FC236}">
                <a16:creationId xmlns:a16="http://schemas.microsoft.com/office/drawing/2014/main" id="{24407035-3A4D-624E-9BA5-F7AA721B639D}"/>
              </a:ext>
            </a:extLst>
          </p:cNvPr>
          <p:cNvPicPr>
            <a:picLocks noChangeAspect="1"/>
          </p:cNvPicPr>
          <p:nvPr/>
        </p:nvPicPr>
        <p:blipFill>
          <a:blip r:embed="rId3"/>
          <a:stretch>
            <a:fillRect/>
          </a:stretch>
        </p:blipFill>
        <p:spPr>
          <a:xfrm>
            <a:off x="107504" y="1694907"/>
            <a:ext cx="6610568" cy="3966341"/>
          </a:xfrm>
          <a:prstGeom prst="rect">
            <a:avLst/>
          </a:prstGeom>
        </p:spPr>
      </p:pic>
      <p:sp>
        <p:nvSpPr>
          <p:cNvPr id="6" name="Text Box 17">
            <a:extLst>
              <a:ext uri="{FF2B5EF4-FFF2-40B4-BE49-F238E27FC236}">
                <a16:creationId xmlns:a16="http://schemas.microsoft.com/office/drawing/2014/main" id="{FFFFD4BE-DCF6-FC4E-BB65-96DFD92F35CE}"/>
              </a:ext>
            </a:extLst>
          </p:cNvPr>
          <p:cNvSpPr txBox="1">
            <a:spLocks noChangeArrowheads="1"/>
          </p:cNvSpPr>
          <p:nvPr/>
        </p:nvSpPr>
        <p:spPr bwMode="auto">
          <a:xfrm>
            <a:off x="6804248" y="4187936"/>
            <a:ext cx="2088000" cy="369332"/>
          </a:xfrm>
          <a:prstGeom prst="rect">
            <a:avLst/>
          </a:prstGeom>
          <a:solidFill>
            <a:srgbClr val="A6B7BE"/>
          </a:solidFill>
          <a:ln w="9525">
            <a:solidFill>
              <a:schemeClr val="tx1"/>
            </a:solidFill>
            <a:miter lim="800000"/>
            <a:headEnd/>
            <a:tailEnd/>
          </a:ln>
        </p:spPr>
        <p:txBody>
          <a:bodyPr wrap="squar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Microarchitecture</a:t>
            </a:r>
          </a:p>
        </p:txBody>
      </p:sp>
      <p:sp>
        <p:nvSpPr>
          <p:cNvPr id="7" name="Text Box 18">
            <a:extLst>
              <a:ext uri="{FF2B5EF4-FFF2-40B4-BE49-F238E27FC236}">
                <a16:creationId xmlns:a16="http://schemas.microsoft.com/office/drawing/2014/main" id="{138B0FC4-6A1F-914A-A913-2D3BA2D7E8E3}"/>
              </a:ext>
            </a:extLst>
          </p:cNvPr>
          <p:cNvSpPr txBox="1">
            <a:spLocks noChangeAspect="1" noChangeArrowheads="1"/>
          </p:cNvSpPr>
          <p:nvPr/>
        </p:nvSpPr>
        <p:spPr bwMode="auto">
          <a:xfrm>
            <a:off x="6804248" y="3816471"/>
            <a:ext cx="2088000" cy="375057"/>
          </a:xfrm>
          <a:prstGeom prst="rect">
            <a:avLst/>
          </a:prstGeom>
          <a:solidFill>
            <a:srgbClr val="FFE7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dirty="0">
                <a:solidFill>
                  <a:schemeClr val="tx1">
                    <a:lumMod val="75000"/>
                  </a:schemeClr>
                </a:solidFill>
              </a:rPr>
              <a:t>ISA (Architecture)</a:t>
            </a:r>
          </a:p>
        </p:txBody>
      </p:sp>
      <p:sp>
        <p:nvSpPr>
          <p:cNvPr id="8" name="Text Box 19">
            <a:extLst>
              <a:ext uri="{FF2B5EF4-FFF2-40B4-BE49-F238E27FC236}">
                <a16:creationId xmlns:a16="http://schemas.microsoft.com/office/drawing/2014/main" id="{3649ED1A-5467-964B-90AE-54AECACEFA5F}"/>
              </a:ext>
            </a:extLst>
          </p:cNvPr>
          <p:cNvSpPr txBox="1">
            <a:spLocks noChangeAspect="1" noChangeArrowheads="1"/>
          </p:cNvSpPr>
          <p:nvPr/>
        </p:nvSpPr>
        <p:spPr bwMode="auto">
          <a:xfrm>
            <a:off x="6804248" y="2771893"/>
            <a:ext cx="2088000" cy="376391"/>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Program/Language</a:t>
            </a:r>
          </a:p>
        </p:txBody>
      </p:sp>
      <p:sp>
        <p:nvSpPr>
          <p:cNvPr id="9" name="Text Box 20">
            <a:extLst>
              <a:ext uri="{FF2B5EF4-FFF2-40B4-BE49-F238E27FC236}">
                <a16:creationId xmlns:a16="http://schemas.microsoft.com/office/drawing/2014/main" id="{A0F49C60-5513-3C45-B0ED-5D7B3FE28090}"/>
              </a:ext>
            </a:extLst>
          </p:cNvPr>
          <p:cNvSpPr txBox="1">
            <a:spLocks noChangeAspect="1" noChangeArrowheads="1"/>
          </p:cNvSpPr>
          <p:nvPr/>
        </p:nvSpPr>
        <p:spPr bwMode="auto">
          <a:xfrm>
            <a:off x="6804248" y="2400418"/>
            <a:ext cx="2088000" cy="376391"/>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Algorithm</a:t>
            </a:r>
          </a:p>
        </p:txBody>
      </p:sp>
      <p:sp>
        <p:nvSpPr>
          <p:cNvPr id="10" name="Text Box 21">
            <a:extLst>
              <a:ext uri="{FF2B5EF4-FFF2-40B4-BE49-F238E27FC236}">
                <a16:creationId xmlns:a16="http://schemas.microsoft.com/office/drawing/2014/main" id="{60C9D664-3A7F-7442-8FFC-861AA6FC93F7}"/>
              </a:ext>
            </a:extLst>
          </p:cNvPr>
          <p:cNvSpPr txBox="1">
            <a:spLocks noChangeAspect="1" noChangeArrowheads="1"/>
          </p:cNvSpPr>
          <p:nvPr/>
        </p:nvSpPr>
        <p:spPr bwMode="auto">
          <a:xfrm>
            <a:off x="6804248" y="2033703"/>
            <a:ext cx="2088000" cy="374767"/>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Problem</a:t>
            </a:r>
          </a:p>
        </p:txBody>
      </p:sp>
      <p:sp>
        <p:nvSpPr>
          <p:cNvPr id="11" name="Text Box 22">
            <a:extLst>
              <a:ext uri="{FF2B5EF4-FFF2-40B4-BE49-F238E27FC236}">
                <a16:creationId xmlns:a16="http://schemas.microsoft.com/office/drawing/2014/main" id="{F958B2D1-B56E-5E4F-9D86-A1217A611686}"/>
              </a:ext>
            </a:extLst>
          </p:cNvPr>
          <p:cNvSpPr txBox="1">
            <a:spLocks noChangeAspect="1" noChangeArrowheads="1"/>
          </p:cNvSpPr>
          <p:nvPr/>
        </p:nvSpPr>
        <p:spPr bwMode="auto">
          <a:xfrm>
            <a:off x="6804248" y="4560998"/>
            <a:ext cx="2088000" cy="381843"/>
          </a:xfrm>
          <a:prstGeom prst="rect">
            <a:avLst/>
          </a:prstGeom>
          <a:solidFill>
            <a:srgbClr val="A6B7BE"/>
          </a:solidFill>
          <a:ln w="9525">
            <a:solidFill>
              <a:schemeClr val="tx1"/>
            </a:solidFill>
            <a:miter lim="800000"/>
            <a:headEnd/>
            <a:tailEnd/>
          </a:ln>
        </p:spPr>
        <p:txBody>
          <a:bodyPr wrap="none"/>
          <a:lstStyle/>
          <a:p>
            <a:pPr eaLnBrk="1" hangingPunct="1">
              <a:defRPr/>
            </a:pPr>
            <a:r>
              <a:rPr lang="en-US" sz="1750" dirty="0">
                <a:solidFill>
                  <a:schemeClr val="tx1">
                    <a:lumMod val="75000"/>
                  </a:schemeClr>
                </a:solidFill>
                <a:latin typeface="Tahoma" pitchFamily="34" charset="0"/>
                <a:ea typeface="+mn-ea"/>
                <a:cs typeface="Arial" charset="0"/>
              </a:rPr>
              <a:t>Logic</a:t>
            </a:r>
          </a:p>
          <a:p>
            <a:pPr eaLnBrk="1" hangingPunct="1">
              <a:defRPr/>
            </a:pPr>
            <a:endParaRPr lang="en-US" sz="1750" dirty="0">
              <a:solidFill>
                <a:schemeClr val="tx1">
                  <a:lumMod val="75000"/>
                </a:schemeClr>
              </a:solidFill>
              <a:latin typeface="Tahoma" pitchFamily="34" charset="0"/>
              <a:ea typeface="+mn-ea"/>
              <a:cs typeface="Arial" charset="0"/>
            </a:endParaRPr>
          </a:p>
        </p:txBody>
      </p:sp>
      <p:sp>
        <p:nvSpPr>
          <p:cNvPr id="12" name="Text Box 23">
            <a:extLst>
              <a:ext uri="{FF2B5EF4-FFF2-40B4-BE49-F238E27FC236}">
                <a16:creationId xmlns:a16="http://schemas.microsoft.com/office/drawing/2014/main" id="{7F28A583-8B32-0741-9CA8-FB80981AAFD9}"/>
              </a:ext>
            </a:extLst>
          </p:cNvPr>
          <p:cNvSpPr txBox="1">
            <a:spLocks noChangeAspect="1" noChangeArrowheads="1"/>
          </p:cNvSpPr>
          <p:nvPr/>
        </p:nvSpPr>
        <p:spPr bwMode="auto">
          <a:xfrm>
            <a:off x="6804248" y="4932483"/>
            <a:ext cx="2088000" cy="376681"/>
          </a:xfrm>
          <a:prstGeom prst="rect">
            <a:avLst/>
          </a:prstGeom>
          <a:solidFill>
            <a:srgbClr val="A6B7BE"/>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Devices</a:t>
            </a:r>
          </a:p>
        </p:txBody>
      </p:sp>
      <p:sp>
        <p:nvSpPr>
          <p:cNvPr id="13" name="Text Box 24">
            <a:extLst>
              <a:ext uri="{FF2B5EF4-FFF2-40B4-BE49-F238E27FC236}">
                <a16:creationId xmlns:a16="http://schemas.microsoft.com/office/drawing/2014/main" id="{2575E362-CD85-4847-81EA-0538D05DD086}"/>
              </a:ext>
            </a:extLst>
          </p:cNvPr>
          <p:cNvSpPr txBox="1">
            <a:spLocks noChangeAspect="1" noChangeArrowheads="1"/>
          </p:cNvSpPr>
          <p:nvPr/>
        </p:nvSpPr>
        <p:spPr bwMode="auto">
          <a:xfrm>
            <a:off x="6804248" y="3146548"/>
            <a:ext cx="2088000" cy="685183"/>
          </a:xfrm>
          <a:prstGeom prst="rect">
            <a:avLst/>
          </a:prstGeom>
          <a:solidFill>
            <a:srgbClr val="D6E8F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Runtime System</a:t>
            </a:r>
          </a:p>
          <a:p>
            <a:pPr eaLnBrk="1" hangingPunct="1">
              <a:spcBef>
                <a:spcPct val="0"/>
              </a:spcBef>
              <a:buClrTx/>
              <a:buSzTx/>
              <a:buFontTx/>
              <a:buNone/>
            </a:pPr>
            <a:r>
              <a:rPr lang="en-US" altLang="en-US" sz="1800">
                <a:solidFill>
                  <a:schemeClr val="tx1">
                    <a:lumMod val="75000"/>
                  </a:schemeClr>
                </a:solidFill>
              </a:rPr>
              <a:t>(VM, OS, MM)</a:t>
            </a:r>
          </a:p>
        </p:txBody>
      </p:sp>
      <p:sp>
        <p:nvSpPr>
          <p:cNvPr id="15" name="Text Box 23">
            <a:extLst>
              <a:ext uri="{FF2B5EF4-FFF2-40B4-BE49-F238E27FC236}">
                <a16:creationId xmlns:a16="http://schemas.microsoft.com/office/drawing/2014/main" id="{C611D62C-5606-2242-A45E-E8EA6F9F6DFE}"/>
              </a:ext>
            </a:extLst>
          </p:cNvPr>
          <p:cNvSpPr txBox="1">
            <a:spLocks noChangeAspect="1" noChangeArrowheads="1"/>
          </p:cNvSpPr>
          <p:nvPr/>
        </p:nvSpPr>
        <p:spPr bwMode="auto">
          <a:xfrm>
            <a:off x="6804248" y="5288078"/>
            <a:ext cx="2088000" cy="374767"/>
          </a:xfrm>
          <a:prstGeom prst="rect">
            <a:avLst/>
          </a:prstGeom>
          <a:solidFill>
            <a:srgbClr val="A6B7BE"/>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a:solidFill>
                  <a:schemeClr val="tx1">
                    <a:lumMod val="75000"/>
                  </a:schemeClr>
                </a:solidFill>
              </a:rPr>
              <a:t>Electrons</a:t>
            </a:r>
          </a:p>
        </p:txBody>
      </p:sp>
      <p:sp>
        <p:nvSpPr>
          <p:cNvPr id="16" name="Rectangle 15">
            <a:extLst>
              <a:ext uri="{FF2B5EF4-FFF2-40B4-BE49-F238E27FC236}">
                <a16:creationId xmlns:a16="http://schemas.microsoft.com/office/drawing/2014/main" id="{B3EE780F-8381-FF4D-8F6F-26FA59254341}"/>
              </a:ext>
            </a:extLst>
          </p:cNvPr>
          <p:cNvSpPr/>
          <p:nvPr/>
        </p:nvSpPr>
        <p:spPr>
          <a:xfrm>
            <a:off x="323528" y="5734997"/>
            <a:ext cx="7398568" cy="646331"/>
          </a:xfrm>
          <a:prstGeom prst="rect">
            <a:avLst/>
          </a:prstGeom>
          <a:ln>
            <a:noFill/>
          </a:ln>
        </p:spPr>
        <p:txBody>
          <a:bodyPr wrap="square">
            <a:spAutoFit/>
          </a:bodyPr>
          <a:lstStyle/>
          <a:p>
            <a:pPr algn="ctr"/>
            <a:r>
              <a:rPr lang="en-US" dirty="0">
                <a:solidFill>
                  <a:schemeClr val="tx2"/>
                </a:solidFill>
              </a:rPr>
              <a:t>Richard Feynman, </a:t>
            </a:r>
            <a:r>
              <a:rPr lang="en-US" dirty="0">
                <a:solidFill>
                  <a:schemeClr val="bg1">
                    <a:lumMod val="65000"/>
                  </a:schemeClr>
                </a:solidFill>
                <a:hlinkClick r:id="rId4"/>
              </a:rPr>
              <a:t>"There's Plenty of Room at the Bottom: An Invitation to Enter a New Field of Physics”</a:t>
            </a:r>
            <a:r>
              <a:rPr lang="en-US" dirty="0">
                <a:solidFill>
                  <a:schemeClr val="tx2"/>
                </a:solidFill>
              </a:rPr>
              <a:t>, a lecture given at Caltech, 1959.</a:t>
            </a:r>
          </a:p>
        </p:txBody>
      </p:sp>
      <p:sp>
        <p:nvSpPr>
          <p:cNvPr id="17" name="Rectangle 16">
            <a:extLst>
              <a:ext uri="{FF2B5EF4-FFF2-40B4-BE49-F238E27FC236}">
                <a16:creationId xmlns:a16="http://schemas.microsoft.com/office/drawing/2014/main" id="{88A1EC6B-E79C-BF4F-ACE5-C9B6BE12582C}"/>
              </a:ext>
            </a:extLst>
          </p:cNvPr>
          <p:cNvSpPr/>
          <p:nvPr/>
        </p:nvSpPr>
        <p:spPr>
          <a:xfrm>
            <a:off x="679004" y="1017997"/>
            <a:ext cx="6687616" cy="646331"/>
          </a:xfrm>
          <a:prstGeom prst="rect">
            <a:avLst/>
          </a:prstGeom>
          <a:ln w="19050">
            <a:noFill/>
          </a:ln>
        </p:spPr>
        <p:txBody>
          <a:bodyPr wrap="square">
            <a:spAutoFit/>
          </a:bodyPr>
          <a:lstStyle/>
          <a:p>
            <a:pPr algn="ctr"/>
            <a:r>
              <a:rPr lang="en-US" dirty="0" err="1"/>
              <a:t>Leiserson</a:t>
            </a:r>
            <a:r>
              <a:rPr lang="en-US" dirty="0">
                <a:solidFill>
                  <a:srgbClr val="202122"/>
                </a:solidFill>
              </a:rPr>
              <a:t>+, "</a:t>
            </a:r>
            <a:r>
              <a:rPr lang="en-US" dirty="0">
                <a:solidFill>
                  <a:srgbClr val="0000FF"/>
                </a:solidFill>
                <a:hlinkClick r:id="rId5">
                  <a:extLst>
                    <a:ext uri="{A12FA001-AC4F-418D-AE19-62706E023703}">
                      <ahyp:hlinkClr xmlns:ahyp="http://schemas.microsoft.com/office/drawing/2018/hyperlinkcolor" val="tx"/>
                    </a:ext>
                  </a:extLst>
                </a:hlinkClick>
              </a:rPr>
              <a:t>There’s plenty of room at the Top: What will drive computer performance after Moore’s law?</a:t>
            </a:r>
            <a:r>
              <a:rPr lang="en-US" dirty="0">
                <a:solidFill>
                  <a:srgbClr val="202122"/>
                </a:solidFill>
              </a:rPr>
              <a:t>", Science, 2020</a:t>
            </a:r>
            <a:endParaRPr lang="en-US" dirty="0"/>
          </a:p>
        </p:txBody>
      </p:sp>
      <p:sp>
        <p:nvSpPr>
          <p:cNvPr id="18" name="Text Box 21">
            <a:extLst>
              <a:ext uri="{FF2B5EF4-FFF2-40B4-BE49-F238E27FC236}">
                <a16:creationId xmlns:a16="http://schemas.microsoft.com/office/drawing/2014/main" id="{57EABEAD-6F8F-FC44-B28E-193368FF7AB0}"/>
              </a:ext>
            </a:extLst>
          </p:cNvPr>
          <p:cNvSpPr txBox="1">
            <a:spLocks noChangeAspect="1" noChangeArrowheads="1"/>
          </p:cNvSpPr>
          <p:nvPr/>
        </p:nvSpPr>
        <p:spPr bwMode="auto">
          <a:xfrm>
            <a:off x="6804248" y="1665423"/>
            <a:ext cx="2088000" cy="374767"/>
          </a:xfrm>
          <a:prstGeom prst="rect">
            <a:avLst/>
          </a:prstGeom>
          <a:solidFill>
            <a:srgbClr val="FFE700"/>
          </a:solidFill>
          <a:ln w="9525">
            <a:solidFill>
              <a:schemeClr val="tx1"/>
            </a:solidFill>
            <a:miter lim="800000"/>
            <a:headEnd/>
            <a:tailEnd/>
          </a:ln>
        </p:spPr>
        <p:txBody>
          <a:bodyPr wrap="none"/>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eaLnBrk="1" hangingPunct="1">
              <a:spcBef>
                <a:spcPct val="0"/>
              </a:spcBef>
              <a:buClrTx/>
              <a:buSzTx/>
              <a:buFontTx/>
              <a:buNone/>
            </a:pPr>
            <a:r>
              <a:rPr lang="en-US" altLang="en-US" sz="1800" dirty="0">
                <a:solidFill>
                  <a:schemeClr val="tx1">
                    <a:lumMod val="75000"/>
                  </a:schemeClr>
                </a:solidFill>
              </a:rPr>
              <a:t>Data</a:t>
            </a:r>
          </a:p>
        </p:txBody>
      </p:sp>
      <p:sp>
        <p:nvSpPr>
          <p:cNvPr id="19" name="Rectangle 18">
            <a:extLst>
              <a:ext uri="{FF2B5EF4-FFF2-40B4-BE49-F238E27FC236}">
                <a16:creationId xmlns:a16="http://schemas.microsoft.com/office/drawing/2014/main" id="{7ADC6B18-436E-C348-A259-48BAEE629DC7}"/>
              </a:ext>
            </a:extLst>
          </p:cNvPr>
          <p:cNvSpPr/>
          <p:nvPr/>
        </p:nvSpPr>
        <p:spPr>
          <a:xfrm>
            <a:off x="1187624" y="6525344"/>
            <a:ext cx="5365576" cy="253916"/>
          </a:xfrm>
          <a:prstGeom prst="rect">
            <a:avLst/>
          </a:prstGeom>
        </p:spPr>
        <p:txBody>
          <a:bodyPr wrap="square">
            <a:spAutoFit/>
          </a:bodyPr>
          <a:lstStyle/>
          <a:p>
            <a:r>
              <a:rPr lang="en-US" sz="1050" dirty="0"/>
              <a:t>Image source: </a:t>
            </a:r>
            <a:r>
              <a:rPr lang="en-US" sz="1050" dirty="0">
                <a:hlinkClick r:id="rId5"/>
              </a:rPr>
              <a:t>https://science.sciencemag.org/content/368/6495/eaam9744</a:t>
            </a:r>
            <a:endParaRPr lang="en-US" sz="1050" dirty="0"/>
          </a:p>
        </p:txBody>
      </p:sp>
    </p:spTree>
    <p:extLst>
      <p:ext uri="{BB962C8B-B14F-4D97-AF65-F5344CB8AC3E}">
        <p14:creationId xmlns:p14="http://schemas.microsoft.com/office/powerpoint/2010/main" val="241460809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7067B-44ED-CF4A-89A9-3D9C63A06242}"/>
              </a:ext>
            </a:extLst>
          </p:cNvPr>
          <p:cNvSpPr>
            <a:spLocks noGrp="1"/>
          </p:cNvSpPr>
          <p:nvPr>
            <p:ph type="title"/>
          </p:nvPr>
        </p:nvSpPr>
        <p:spPr/>
        <p:txBody>
          <a:bodyPr/>
          <a:lstStyle/>
          <a:p>
            <a:r>
              <a:rPr lang="en-US" dirty="0"/>
              <a:t>Software &amp; Hardware Optimizations</a:t>
            </a:r>
          </a:p>
        </p:txBody>
      </p:sp>
      <p:sp>
        <p:nvSpPr>
          <p:cNvPr id="4" name="Slide Number Placeholder 3">
            <a:extLst>
              <a:ext uri="{FF2B5EF4-FFF2-40B4-BE49-F238E27FC236}">
                <a16:creationId xmlns:a16="http://schemas.microsoft.com/office/drawing/2014/main" id="{A0F91503-659F-C64F-9FF6-846488FEE82E}"/>
              </a:ext>
            </a:extLst>
          </p:cNvPr>
          <p:cNvSpPr>
            <a:spLocks noGrp="1"/>
          </p:cNvSpPr>
          <p:nvPr>
            <p:ph type="sldNum" sz="quarter" idx="11"/>
          </p:nvPr>
        </p:nvSpPr>
        <p:spPr/>
        <p:txBody>
          <a:bodyPr/>
          <a:lstStyle/>
          <a:p>
            <a:fld id="{323594FA-E141-4234-AE05-360401972BE7}" type="slidenum">
              <a:rPr lang="en-US" altLang="en-US" smtClean="0"/>
              <a:pPr/>
              <a:t>61</a:t>
            </a:fld>
            <a:endParaRPr lang="en-US" altLang="en-US"/>
          </a:p>
        </p:txBody>
      </p:sp>
      <p:sp>
        <p:nvSpPr>
          <p:cNvPr id="5" name="Rectangle 4">
            <a:extLst>
              <a:ext uri="{FF2B5EF4-FFF2-40B4-BE49-F238E27FC236}">
                <a16:creationId xmlns:a16="http://schemas.microsoft.com/office/drawing/2014/main" id="{F6758AD2-A33C-ED46-AB88-4F9A146E311D}"/>
              </a:ext>
            </a:extLst>
          </p:cNvPr>
          <p:cNvSpPr/>
          <p:nvPr/>
        </p:nvSpPr>
        <p:spPr>
          <a:xfrm>
            <a:off x="360040" y="1220559"/>
            <a:ext cx="4572000" cy="1200329"/>
          </a:xfrm>
          <a:prstGeom prst="rect">
            <a:avLst/>
          </a:prstGeom>
        </p:spPr>
        <p:txBody>
          <a:bodyPr>
            <a:spAutoFit/>
          </a:bodyPr>
          <a:lstStyle/>
          <a:p>
            <a:r>
              <a:rPr lang="en-US" dirty="0">
                <a:solidFill>
                  <a:srgbClr val="333333"/>
                </a:solidFill>
                <a:latin typeface="Courier" pitchFamily="2" charset="0"/>
              </a:rPr>
              <a:t>for </a:t>
            </a:r>
            <a:r>
              <a:rPr lang="en-US" dirty="0" err="1">
                <a:solidFill>
                  <a:srgbClr val="333333"/>
                </a:solidFill>
                <a:latin typeface="Courier" pitchFamily="2" charset="0"/>
              </a:rPr>
              <a:t>i</a:t>
            </a:r>
            <a:r>
              <a:rPr lang="en-US" dirty="0">
                <a:solidFill>
                  <a:srgbClr val="333333"/>
                </a:solidFill>
                <a:latin typeface="Courier" pitchFamily="2" charset="0"/>
              </a:rPr>
              <a:t>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 for j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  for k in </a:t>
            </a:r>
            <a:r>
              <a:rPr lang="en-US" dirty="0" err="1">
                <a:solidFill>
                  <a:srgbClr val="333333"/>
                </a:solidFill>
                <a:latin typeface="Courier" pitchFamily="2" charset="0"/>
              </a:rPr>
              <a:t>xrange</a:t>
            </a:r>
            <a:r>
              <a:rPr lang="en-US" dirty="0">
                <a:solidFill>
                  <a:srgbClr val="333333"/>
                </a:solidFill>
                <a:latin typeface="Courier" pitchFamily="2" charset="0"/>
              </a:rPr>
              <a:t>(4096):</a:t>
            </a:r>
          </a:p>
          <a:p>
            <a:r>
              <a:rPr lang="en-US" dirty="0">
                <a:solidFill>
                  <a:srgbClr val="333333"/>
                </a:solidFill>
                <a:latin typeface="Courier" pitchFamily="2" charset="0"/>
              </a:rPr>
              <a:t>   C[</a:t>
            </a:r>
            <a:r>
              <a:rPr lang="en-US" dirty="0" err="1">
                <a:solidFill>
                  <a:srgbClr val="333333"/>
                </a:solidFill>
                <a:latin typeface="Courier" pitchFamily="2" charset="0"/>
              </a:rPr>
              <a:t>i</a:t>
            </a:r>
            <a:r>
              <a:rPr lang="en-US" dirty="0">
                <a:solidFill>
                  <a:srgbClr val="333333"/>
                </a:solidFill>
                <a:latin typeface="Courier" pitchFamily="2" charset="0"/>
              </a:rPr>
              <a:t>][j] += A[</a:t>
            </a:r>
            <a:r>
              <a:rPr lang="en-US" dirty="0" err="1">
                <a:solidFill>
                  <a:srgbClr val="333333"/>
                </a:solidFill>
                <a:latin typeface="Courier" pitchFamily="2" charset="0"/>
              </a:rPr>
              <a:t>i</a:t>
            </a:r>
            <a:r>
              <a:rPr lang="en-US" dirty="0">
                <a:solidFill>
                  <a:srgbClr val="333333"/>
                </a:solidFill>
                <a:latin typeface="Courier" pitchFamily="2" charset="0"/>
              </a:rPr>
              <a:t>][k] * B[k][j]</a:t>
            </a:r>
          </a:p>
        </p:txBody>
      </p:sp>
      <p:pic>
        <p:nvPicPr>
          <p:cNvPr id="6" name="Picture 5">
            <a:extLst>
              <a:ext uri="{FF2B5EF4-FFF2-40B4-BE49-F238E27FC236}">
                <a16:creationId xmlns:a16="http://schemas.microsoft.com/office/drawing/2014/main" id="{8F72DB9C-BF9C-744E-AB29-CA68E2CEAD16}"/>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427984" y="908720"/>
            <a:ext cx="4635077" cy="1385552"/>
          </a:xfrm>
          <a:prstGeom prst="rect">
            <a:avLst/>
          </a:prstGeom>
        </p:spPr>
      </p:pic>
      <p:graphicFrame>
        <p:nvGraphicFramePr>
          <p:cNvPr id="7" name="Table 6">
            <a:extLst>
              <a:ext uri="{FF2B5EF4-FFF2-40B4-BE49-F238E27FC236}">
                <a16:creationId xmlns:a16="http://schemas.microsoft.com/office/drawing/2014/main" id="{BEA9A745-7C60-FB4C-8866-E6B2415F88E4}"/>
              </a:ext>
            </a:extLst>
          </p:cNvPr>
          <p:cNvGraphicFramePr>
            <a:graphicFrameLocks noGrp="1"/>
          </p:cNvGraphicFramePr>
          <p:nvPr/>
        </p:nvGraphicFramePr>
        <p:xfrm>
          <a:off x="672108" y="2708920"/>
          <a:ext cx="7799784" cy="2744000"/>
        </p:xfrm>
        <a:graphic>
          <a:graphicData uri="http://schemas.openxmlformats.org/drawingml/2006/table">
            <a:tbl>
              <a:tblPr/>
              <a:tblGrid>
                <a:gridCol w="3191274">
                  <a:extLst>
                    <a:ext uri="{9D8B030D-6E8A-4147-A177-3AD203B41FA5}">
                      <a16:colId xmlns:a16="http://schemas.microsoft.com/office/drawing/2014/main" val="3408597443"/>
                    </a:ext>
                  </a:extLst>
                </a:gridCol>
                <a:gridCol w="2232248">
                  <a:extLst>
                    <a:ext uri="{9D8B030D-6E8A-4147-A177-3AD203B41FA5}">
                      <a16:colId xmlns:a16="http://schemas.microsoft.com/office/drawing/2014/main" val="3942736614"/>
                    </a:ext>
                  </a:extLst>
                </a:gridCol>
                <a:gridCol w="2376262">
                  <a:extLst>
                    <a:ext uri="{9D8B030D-6E8A-4147-A177-3AD203B41FA5}">
                      <a16:colId xmlns:a16="http://schemas.microsoft.com/office/drawing/2014/main" val="366067325"/>
                    </a:ext>
                  </a:extLst>
                </a:gridCol>
              </a:tblGrid>
              <a:tr h="0">
                <a:tc>
                  <a:txBody>
                    <a:bodyPr/>
                    <a:lstStyle/>
                    <a:p>
                      <a:pPr algn="ctr"/>
                      <a:r>
                        <a:rPr lang="en-US" sz="1700" b="1">
                          <a:effectLst/>
                        </a:rPr>
                        <a:t>Implementation</a:t>
                      </a:r>
                      <a:endParaRPr lang="en-US" sz="170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b="1" dirty="0">
                          <a:effectLst/>
                        </a:rPr>
                        <a:t>Running time (s)</a:t>
                      </a:r>
                      <a:endParaRPr lang="en-US" sz="1700" dirty="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b="1" dirty="0">
                          <a:effectLst/>
                        </a:rPr>
                        <a:t>Absolute speedup</a:t>
                      </a:r>
                      <a:endParaRPr lang="en-US" sz="1700" dirty="0">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328205833"/>
                  </a:ext>
                </a:extLst>
              </a:tr>
              <a:tr h="0">
                <a:tc>
                  <a:txBody>
                    <a:bodyPr/>
                    <a:lstStyle/>
                    <a:p>
                      <a:pPr algn="ctr"/>
                      <a:r>
                        <a:rPr lang="en-US" sz="1700" b="1">
                          <a:solidFill>
                            <a:srgbClr val="0000FF"/>
                          </a:solidFill>
                          <a:effectLst/>
                        </a:rPr>
                        <a:t>Python</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25,552.48</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1x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23315958"/>
                  </a:ext>
                </a:extLst>
              </a:tr>
              <a:tr h="0">
                <a:tc>
                  <a:txBody>
                    <a:bodyPr/>
                    <a:lstStyle/>
                    <a:p>
                      <a:pPr algn="ctr"/>
                      <a:r>
                        <a:rPr lang="en-US" sz="1700" b="1">
                          <a:solidFill>
                            <a:srgbClr val="0000FF"/>
                          </a:solidFill>
                          <a:effectLst/>
                        </a:rPr>
                        <a:t>Java</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2,372.68</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11x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2742601169"/>
                  </a:ext>
                </a:extLst>
              </a:tr>
              <a:tr h="0">
                <a:tc>
                  <a:txBody>
                    <a:bodyPr/>
                    <a:lstStyle/>
                    <a:p>
                      <a:pPr algn="ctr"/>
                      <a:r>
                        <a:rPr lang="en-US" sz="1700" b="1">
                          <a:solidFill>
                            <a:srgbClr val="0000FF"/>
                          </a:solidFill>
                          <a:effectLst/>
                        </a:rPr>
                        <a:t>C</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542.67</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47x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50135332"/>
                  </a:ext>
                </a:extLst>
              </a:tr>
              <a:tr h="0">
                <a:tc>
                  <a:txBody>
                    <a:bodyPr/>
                    <a:lstStyle/>
                    <a:p>
                      <a:pPr algn="ctr"/>
                      <a:r>
                        <a:rPr lang="en-US" sz="1700" b="1">
                          <a:solidFill>
                            <a:srgbClr val="0000FF"/>
                          </a:solidFill>
                          <a:effectLst/>
                        </a:rPr>
                        <a:t>Parallel loops</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69.80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366x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706232266"/>
                  </a:ext>
                </a:extLst>
              </a:tr>
              <a:tr h="0">
                <a:tc>
                  <a:txBody>
                    <a:bodyPr/>
                    <a:lstStyle/>
                    <a:p>
                      <a:pPr algn="ctr"/>
                      <a:r>
                        <a:rPr lang="en-US" sz="1700" b="1">
                          <a:solidFill>
                            <a:srgbClr val="0000FF"/>
                          </a:solidFill>
                          <a:effectLst/>
                        </a:rPr>
                        <a:t>Parallel divide and conquer</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3.80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6,727x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0526050"/>
                  </a:ext>
                </a:extLst>
              </a:tr>
              <a:tr h="0">
                <a:tc>
                  <a:txBody>
                    <a:bodyPr/>
                    <a:lstStyle/>
                    <a:p>
                      <a:pPr algn="ctr"/>
                      <a:r>
                        <a:rPr lang="en-US" sz="1700" b="1">
                          <a:solidFill>
                            <a:srgbClr val="0000FF"/>
                          </a:solidFill>
                          <a:effectLst/>
                        </a:rPr>
                        <a:t>plus vectorization</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a:effectLst/>
                        </a:rPr>
                        <a:t>1.10</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algn="r"/>
                      <a:r>
                        <a:rPr lang="en-US" sz="1700" dirty="0">
                          <a:effectLst/>
                        </a:rPr>
                        <a:t>23,224x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702085696"/>
                  </a:ext>
                </a:extLst>
              </a:tr>
              <a:tr h="0">
                <a:tc>
                  <a:txBody>
                    <a:bodyPr/>
                    <a:lstStyle/>
                    <a:p>
                      <a:pPr algn="ctr"/>
                      <a:r>
                        <a:rPr lang="en-US" sz="1700" b="1" dirty="0">
                          <a:solidFill>
                            <a:srgbClr val="0000FF"/>
                          </a:solidFill>
                          <a:effectLst/>
                        </a:rPr>
                        <a:t>plus AVX </a:t>
                      </a:r>
                      <a:r>
                        <a:rPr lang="en-US" sz="1700" b="1" dirty="0" err="1">
                          <a:solidFill>
                            <a:srgbClr val="0000FF"/>
                          </a:solidFill>
                          <a:effectLst/>
                        </a:rPr>
                        <a:t>intrinsics</a:t>
                      </a:r>
                      <a:endParaRPr lang="en-US" sz="1700" b="1" dirty="0">
                        <a:solidFill>
                          <a:srgbClr val="0000FF"/>
                        </a:solidFill>
                        <a:effectLst/>
                      </a:endParaRP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a:effectLst/>
                        </a:rPr>
                        <a:t>0.41</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r"/>
                      <a:r>
                        <a:rPr lang="en-US" sz="1700" dirty="0">
                          <a:effectLst/>
                        </a:rPr>
                        <a:t>62,806x</a:t>
                      </a:r>
                    </a:p>
                  </a:txBody>
                  <a:tcPr marL="83921" marR="83921" marT="41960" marB="41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09734901"/>
                  </a:ext>
                </a:extLst>
              </a:tr>
            </a:tbl>
          </a:graphicData>
        </a:graphic>
      </p:graphicFrame>
      <p:sp>
        <p:nvSpPr>
          <p:cNvPr id="8" name="Rectangle 7">
            <a:extLst>
              <a:ext uri="{FF2B5EF4-FFF2-40B4-BE49-F238E27FC236}">
                <a16:creationId xmlns:a16="http://schemas.microsoft.com/office/drawing/2014/main" id="{9CE435D2-136D-734E-BDEC-790C8A9F5485}"/>
              </a:ext>
            </a:extLst>
          </p:cNvPr>
          <p:cNvSpPr/>
          <p:nvPr/>
        </p:nvSpPr>
        <p:spPr>
          <a:xfrm>
            <a:off x="1061864" y="5734997"/>
            <a:ext cx="7470576" cy="646331"/>
          </a:xfrm>
          <a:prstGeom prst="rect">
            <a:avLst/>
          </a:prstGeom>
        </p:spPr>
        <p:txBody>
          <a:bodyPr wrap="square">
            <a:spAutoFit/>
          </a:bodyPr>
          <a:lstStyle/>
          <a:p>
            <a:r>
              <a:rPr lang="en-US" dirty="0" err="1"/>
              <a:t>Leiserson</a:t>
            </a:r>
            <a:r>
              <a:rPr lang="en-US" dirty="0">
                <a:solidFill>
                  <a:srgbClr val="202122"/>
                </a:solidFill>
              </a:rPr>
              <a:t>+, "</a:t>
            </a:r>
            <a:r>
              <a:rPr lang="en-US" dirty="0">
                <a:solidFill>
                  <a:srgbClr val="0000FF"/>
                </a:solidFill>
                <a:hlinkClick r:id="rId4">
                  <a:extLst>
                    <a:ext uri="{A12FA001-AC4F-418D-AE19-62706E023703}">
                      <ahyp:hlinkClr xmlns:ahyp="http://schemas.microsoft.com/office/drawing/2018/hyperlinkcolor" val="tx"/>
                    </a:ext>
                  </a:extLst>
                </a:hlinkClick>
              </a:rPr>
              <a:t>There’s plenty of room at the Top: What will drive computer performance after Moore’s law?</a:t>
            </a:r>
            <a:r>
              <a:rPr lang="en-US" dirty="0">
                <a:solidFill>
                  <a:srgbClr val="202122"/>
                </a:solidFill>
              </a:rPr>
              <a:t>", Science, 2020</a:t>
            </a:r>
            <a:endParaRPr lang="en-US" dirty="0"/>
          </a:p>
        </p:txBody>
      </p:sp>
      <p:sp>
        <p:nvSpPr>
          <p:cNvPr id="9" name="Rectangle 8">
            <a:extLst>
              <a:ext uri="{FF2B5EF4-FFF2-40B4-BE49-F238E27FC236}">
                <a16:creationId xmlns:a16="http://schemas.microsoft.com/office/drawing/2014/main" id="{B56E5ADC-2B3E-F945-89ED-683E84A719F4}"/>
              </a:ext>
            </a:extLst>
          </p:cNvPr>
          <p:cNvSpPr/>
          <p:nvPr/>
        </p:nvSpPr>
        <p:spPr>
          <a:xfrm>
            <a:off x="269115" y="922217"/>
            <a:ext cx="4818948" cy="369332"/>
          </a:xfrm>
          <a:prstGeom prst="rect">
            <a:avLst/>
          </a:prstGeom>
        </p:spPr>
        <p:txBody>
          <a:bodyPr wrap="none">
            <a:spAutoFit/>
          </a:bodyPr>
          <a:lstStyle/>
          <a:p>
            <a:r>
              <a:rPr lang="en-US" b="1" dirty="0">
                <a:solidFill>
                  <a:srgbClr val="FF0000"/>
                </a:solidFill>
              </a:rPr>
              <a:t>Multiplying Two 4096-by-4096 Matrices</a:t>
            </a:r>
          </a:p>
        </p:txBody>
      </p:sp>
      <p:sp>
        <p:nvSpPr>
          <p:cNvPr id="3" name="Rectangle 2">
            <a:extLst>
              <a:ext uri="{FF2B5EF4-FFF2-40B4-BE49-F238E27FC236}">
                <a16:creationId xmlns:a16="http://schemas.microsoft.com/office/drawing/2014/main" id="{FA667D32-AC3C-8942-91D3-47A4071C6382}"/>
              </a:ext>
            </a:extLst>
          </p:cNvPr>
          <p:cNvSpPr/>
          <p:nvPr/>
        </p:nvSpPr>
        <p:spPr>
          <a:xfrm>
            <a:off x="672108" y="4725144"/>
            <a:ext cx="8014692" cy="7277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57963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D5805-1F86-3847-A47E-CEA2A1E67808}"/>
              </a:ext>
            </a:extLst>
          </p:cNvPr>
          <p:cNvSpPr>
            <a:spLocks noGrp="1"/>
          </p:cNvSpPr>
          <p:nvPr>
            <p:ph type="title"/>
          </p:nvPr>
        </p:nvSpPr>
        <p:spPr/>
        <p:txBody>
          <a:bodyPr/>
          <a:lstStyle/>
          <a:p>
            <a:r>
              <a:rPr lang="en-US" dirty="0"/>
              <a:t>FASTQ Parsing</a:t>
            </a:r>
          </a:p>
        </p:txBody>
      </p:sp>
      <p:pic>
        <p:nvPicPr>
          <p:cNvPr id="6" name="Content Placeholder 5">
            <a:extLst>
              <a:ext uri="{FF2B5EF4-FFF2-40B4-BE49-F238E27FC236}">
                <a16:creationId xmlns:a16="http://schemas.microsoft.com/office/drawing/2014/main" id="{5E224E99-3C9B-D94A-891E-CB6C81EB4B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9807" y="1371600"/>
            <a:ext cx="8308186" cy="4876800"/>
          </a:xfrm>
        </p:spPr>
      </p:pic>
      <p:sp>
        <p:nvSpPr>
          <p:cNvPr id="4" name="Slide Number Placeholder 3">
            <a:extLst>
              <a:ext uri="{FF2B5EF4-FFF2-40B4-BE49-F238E27FC236}">
                <a16:creationId xmlns:a16="http://schemas.microsoft.com/office/drawing/2014/main" id="{BD39E9E1-BE8D-AD49-A1F0-CEC32971F237}"/>
              </a:ext>
            </a:extLst>
          </p:cNvPr>
          <p:cNvSpPr>
            <a:spLocks noGrp="1"/>
          </p:cNvSpPr>
          <p:nvPr>
            <p:ph type="sldNum" sz="quarter" idx="11"/>
          </p:nvPr>
        </p:nvSpPr>
        <p:spPr/>
        <p:txBody>
          <a:bodyPr/>
          <a:lstStyle/>
          <a:p>
            <a:fld id="{323594FA-E141-4234-AE05-360401972BE7}" type="slidenum">
              <a:rPr lang="en-US" altLang="en-US" smtClean="0"/>
              <a:pPr/>
              <a:t>62</a:t>
            </a:fld>
            <a:endParaRPr lang="en-US" altLang="en-US"/>
          </a:p>
        </p:txBody>
      </p:sp>
      <p:sp>
        <p:nvSpPr>
          <p:cNvPr id="7" name="Rectangle 6">
            <a:extLst>
              <a:ext uri="{FF2B5EF4-FFF2-40B4-BE49-F238E27FC236}">
                <a16:creationId xmlns:a16="http://schemas.microsoft.com/office/drawing/2014/main" id="{411F7671-DB14-8144-BBB3-F5E8B9EA8C98}"/>
              </a:ext>
            </a:extLst>
          </p:cNvPr>
          <p:cNvSpPr/>
          <p:nvPr/>
        </p:nvSpPr>
        <p:spPr>
          <a:xfrm>
            <a:off x="4889436" y="6419221"/>
            <a:ext cx="3325141" cy="369332"/>
          </a:xfrm>
          <a:prstGeom prst="rect">
            <a:avLst/>
          </a:prstGeom>
        </p:spPr>
        <p:txBody>
          <a:bodyPr wrap="none">
            <a:spAutoFit/>
          </a:bodyPr>
          <a:lstStyle/>
          <a:p>
            <a:r>
              <a:rPr lang="en-US" dirty="0">
                <a:hlinkClick r:id="rId3"/>
              </a:rPr>
              <a:t>https://github.com/lh3/biofast</a:t>
            </a:r>
            <a:r>
              <a:rPr lang="en-US" dirty="0"/>
              <a:t> </a:t>
            </a:r>
          </a:p>
        </p:txBody>
      </p:sp>
      <p:sp>
        <p:nvSpPr>
          <p:cNvPr id="8" name="Rectangle 7">
            <a:extLst>
              <a:ext uri="{FF2B5EF4-FFF2-40B4-BE49-F238E27FC236}">
                <a16:creationId xmlns:a16="http://schemas.microsoft.com/office/drawing/2014/main" id="{6A5935D7-1380-7843-ACDD-7ADA2E0C8994}"/>
              </a:ext>
            </a:extLst>
          </p:cNvPr>
          <p:cNvSpPr/>
          <p:nvPr/>
        </p:nvSpPr>
        <p:spPr>
          <a:xfrm>
            <a:off x="2699792" y="2276872"/>
            <a:ext cx="3168352" cy="5040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0A8AC80-089A-5D45-8A30-34949BB9CC56}"/>
              </a:ext>
            </a:extLst>
          </p:cNvPr>
          <p:cNvSpPr/>
          <p:nvPr/>
        </p:nvSpPr>
        <p:spPr>
          <a:xfrm>
            <a:off x="2699792" y="5738236"/>
            <a:ext cx="3168352" cy="50405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5175068"/>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63</a:t>
            </a:fld>
            <a:endParaRPr lang="en-US" altLang="en-US"/>
          </a:p>
        </p:txBody>
      </p:sp>
    </p:spTree>
    <p:extLst>
      <p:ext uri="{BB962C8B-B14F-4D97-AF65-F5344CB8AC3E}">
        <p14:creationId xmlns:p14="http://schemas.microsoft.com/office/powerpoint/2010/main" val="2724623188"/>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pPr marL="0" indent="0">
              <a:buNone/>
            </a:pPr>
            <a:endParaRPr lang="en-US" dirty="0">
              <a:solidFill>
                <a:schemeClr val="bg1">
                  <a:lumMod val="50000"/>
                </a:schemeClr>
              </a:solidFill>
            </a:endParaRPr>
          </a:p>
          <a:p>
            <a:r>
              <a:rPr lang="en-US" dirty="0">
                <a:solidFill>
                  <a:schemeClr val="bg1">
                    <a:lumMod val="50000"/>
                  </a:schemeClr>
                </a:solidFill>
              </a:rPr>
              <a:t>What is Read Mapping?</a:t>
            </a:r>
          </a:p>
          <a:p>
            <a:endParaRPr lang="en-US" dirty="0">
              <a:solidFill>
                <a:schemeClr val="bg1">
                  <a:lumMod val="50000"/>
                </a:schemeClr>
              </a:solidFill>
            </a:endParaRPr>
          </a:p>
          <a:p>
            <a:r>
              <a:rPr lang="en-US" dirty="0">
                <a:solidFill>
                  <a:schemeClr val="bg1">
                    <a:lumMod val="50000"/>
                  </a:schemeClr>
                </a:solidFill>
              </a:rPr>
              <a:t>What Makes Read Mapper Slow?</a:t>
            </a:r>
          </a:p>
          <a:p>
            <a:endParaRPr lang="en-US" dirty="0">
              <a:solidFill>
                <a:schemeClr val="bg1">
                  <a:lumMod val="50000"/>
                </a:schemeClr>
              </a:solidFill>
            </a:endParaRPr>
          </a:p>
          <a:p>
            <a:r>
              <a:rPr lang="en-US" b="1" dirty="0">
                <a:solidFill>
                  <a:srgbClr val="0000FF"/>
                </a:solidFill>
              </a:rPr>
              <a:t>Algorithmic &amp; Hardware Acceleration </a:t>
            </a:r>
          </a:p>
          <a:p>
            <a:pPr lvl="1"/>
            <a:r>
              <a:rPr lang="en-US" dirty="0">
                <a:solidFill>
                  <a:schemeClr val="bg1">
                    <a:lumMod val="50000"/>
                  </a:schemeClr>
                </a:solidFill>
              </a:rPr>
              <a:t>Seed Filtering Technique</a:t>
            </a:r>
            <a:endParaRPr lang="en-US" sz="900" dirty="0">
              <a:solidFill>
                <a:schemeClr val="bg1">
                  <a:lumMod val="50000"/>
                </a:schemeClr>
              </a:solidFill>
            </a:endParaRPr>
          </a:p>
          <a:p>
            <a:pPr lvl="1"/>
            <a:r>
              <a:rPr lang="en-US" dirty="0">
                <a:solidFill>
                  <a:schemeClr val="bg1">
                    <a:lumMod val="50000"/>
                  </a:schemeClr>
                </a:solidFill>
              </a:rPr>
              <a:t>Pre-alignment Filtering Technique</a:t>
            </a:r>
            <a:endParaRPr lang="en-US" sz="900" dirty="0">
              <a:solidFill>
                <a:schemeClr val="bg1">
                  <a:lumMod val="50000"/>
                </a:schemeClr>
              </a:solidFill>
            </a:endParaRPr>
          </a:p>
          <a:p>
            <a:pPr lvl="1"/>
            <a:r>
              <a:rPr lang="en-US" dirty="0">
                <a:solidFill>
                  <a:schemeClr val="bg1">
                    <a:lumMod val="50000"/>
                  </a:schemeClr>
                </a:solidFill>
              </a:rPr>
              <a:t>Read Alignment Acceleration</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64</a:t>
            </a:fld>
            <a:endParaRPr lang="en-US" altLang="en-US"/>
          </a:p>
        </p:txBody>
      </p:sp>
    </p:spTree>
    <p:extLst>
      <p:ext uri="{BB962C8B-B14F-4D97-AF65-F5344CB8AC3E}">
        <p14:creationId xmlns:p14="http://schemas.microsoft.com/office/powerpoint/2010/main" val="888105027"/>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65</a:t>
            </a:fld>
            <a:endParaRPr lang="en-US" altLang="en-US"/>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799692" y="959178"/>
            <a:ext cx="5544616" cy="2589580"/>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err="1">
                <a:sym typeface="Calibri"/>
              </a:rPr>
              <a:t>Alser</a:t>
            </a:r>
            <a:r>
              <a:rPr lang="en" sz="1700" dirty="0">
                <a:sym typeface="Calibri"/>
              </a:rPr>
              <a:t>+,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l="399" t="64291" r="790"/>
          <a:stretch/>
        </p:blipFill>
        <p:spPr>
          <a:xfrm>
            <a:off x="53752" y="3548758"/>
            <a:ext cx="9036497" cy="2530123"/>
          </a:xfrm>
          <a:prstGeom prst="rect">
            <a:avLst/>
          </a:prstGeom>
          <a:noFill/>
          <a:ln>
            <a:noFill/>
          </a:ln>
        </p:spPr>
      </p:pic>
    </p:spTree>
    <p:extLst>
      <p:ext uri="{BB962C8B-B14F-4D97-AF65-F5344CB8AC3E}">
        <p14:creationId xmlns:p14="http://schemas.microsoft.com/office/powerpoint/2010/main" val="123912369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Ongoing Directions</a:t>
            </a:r>
          </a:p>
        </p:txBody>
      </p:sp>
      <p:sp>
        <p:nvSpPr>
          <p:cNvPr id="3" name="Content Placeholder 2"/>
          <p:cNvSpPr>
            <a:spLocks noGrp="1"/>
          </p:cNvSpPr>
          <p:nvPr>
            <p:ph idx="1"/>
          </p:nvPr>
        </p:nvSpPr>
        <p:spPr>
          <a:xfrm>
            <a:off x="228600" y="908720"/>
            <a:ext cx="9239944" cy="5472608"/>
          </a:xfrm>
        </p:spPr>
        <p:txBody>
          <a:bodyPr/>
          <a:lstStyle/>
          <a:p>
            <a:r>
              <a:rPr lang="en-US" b="1"/>
              <a:t>Seed Filtering Technique:</a:t>
            </a:r>
          </a:p>
          <a:p>
            <a:pPr lvl="1"/>
            <a:r>
              <a:rPr lang="en-US">
                <a:solidFill>
                  <a:srgbClr val="FF0000"/>
                </a:solidFill>
              </a:rPr>
              <a:t>Goal</a:t>
            </a:r>
            <a:r>
              <a:rPr lang="en-US"/>
              <a:t>: Reducing the number of seed (k-</a:t>
            </a:r>
            <a:r>
              <a:rPr lang="en-US" err="1"/>
              <a:t>mer</a:t>
            </a:r>
            <a:r>
              <a:rPr lang="en-US"/>
              <a:t>) locations.</a:t>
            </a:r>
          </a:p>
          <a:p>
            <a:pPr lvl="2"/>
            <a:r>
              <a:rPr lang="en-US">
                <a:solidFill>
                  <a:srgbClr val="0000FF"/>
                </a:solidFill>
              </a:rPr>
              <a:t>Heuristic</a:t>
            </a:r>
            <a:r>
              <a:rPr lang="en-US"/>
              <a:t> (limits the number of mapping locations for each seed).</a:t>
            </a:r>
          </a:p>
          <a:p>
            <a:pPr lvl="2"/>
            <a:r>
              <a:rPr lang="en-US"/>
              <a:t>Supports</a:t>
            </a:r>
            <a:r>
              <a:rPr lang="en-US">
                <a:solidFill>
                  <a:srgbClr val="0070C0"/>
                </a:solidFill>
              </a:rPr>
              <a:t> </a:t>
            </a:r>
            <a:r>
              <a:rPr lang="en-US">
                <a:solidFill>
                  <a:srgbClr val="0000FF"/>
                </a:solidFill>
              </a:rPr>
              <a:t>exact</a:t>
            </a:r>
            <a:r>
              <a:rPr lang="en-US"/>
              <a:t> matches only.</a:t>
            </a:r>
          </a:p>
          <a:p>
            <a:pPr lvl="1"/>
            <a:endParaRPr lang="en-US" sz="1100"/>
          </a:p>
          <a:p>
            <a:r>
              <a:rPr lang="en-US" b="1"/>
              <a:t>Pre-alignment Filtering Technique:</a:t>
            </a:r>
          </a:p>
          <a:p>
            <a:pPr lvl="1"/>
            <a:r>
              <a:rPr lang="en-US">
                <a:solidFill>
                  <a:srgbClr val="FF0000"/>
                </a:solidFill>
              </a:rPr>
              <a:t>Goal</a:t>
            </a:r>
            <a:r>
              <a:rPr lang="en-US"/>
              <a:t>: Reducing the number of </a:t>
            </a:r>
            <a:r>
              <a:rPr lang="en-US" i="1"/>
              <a:t>invalid mappings (&gt;E)</a:t>
            </a:r>
            <a:r>
              <a:rPr lang="en-US"/>
              <a:t>.</a:t>
            </a:r>
          </a:p>
          <a:p>
            <a:pPr lvl="2"/>
            <a:r>
              <a:rPr lang="en-US"/>
              <a:t>Supports both </a:t>
            </a:r>
            <a:r>
              <a:rPr lang="en-US">
                <a:solidFill>
                  <a:srgbClr val="0000FF"/>
                </a:solidFill>
              </a:rPr>
              <a:t>exact and inexact </a:t>
            </a:r>
            <a:r>
              <a:rPr lang="en-US"/>
              <a:t>matches.</a:t>
            </a:r>
          </a:p>
          <a:p>
            <a:pPr lvl="2"/>
            <a:r>
              <a:rPr lang="en-US"/>
              <a:t>Provides some </a:t>
            </a:r>
            <a:r>
              <a:rPr lang="en-US">
                <a:solidFill>
                  <a:srgbClr val="0000FF"/>
                </a:solidFill>
              </a:rPr>
              <a:t>falsely-accepted</a:t>
            </a:r>
            <a:r>
              <a:rPr lang="en-US"/>
              <a:t> mappings. </a:t>
            </a:r>
          </a:p>
          <a:p>
            <a:pPr marL="344487" lvl="1" indent="0">
              <a:buNone/>
            </a:pPr>
            <a:endParaRPr lang="en-US" sz="1100"/>
          </a:p>
          <a:p>
            <a:r>
              <a:rPr lang="en-US" b="1"/>
              <a:t>Read Alignment Acceleration:</a:t>
            </a:r>
          </a:p>
          <a:p>
            <a:pPr lvl="1"/>
            <a:r>
              <a:rPr lang="en-US">
                <a:solidFill>
                  <a:srgbClr val="FF0000"/>
                </a:solidFill>
              </a:rPr>
              <a:t>Goal</a:t>
            </a:r>
            <a:r>
              <a:rPr lang="en-US"/>
              <a:t>: Performing read alignment at scale.</a:t>
            </a:r>
          </a:p>
          <a:p>
            <a:pPr lvl="2"/>
            <a:r>
              <a:rPr lang="en-US"/>
              <a:t>Limits the </a:t>
            </a:r>
            <a:r>
              <a:rPr lang="en-US">
                <a:solidFill>
                  <a:srgbClr val="0000FF"/>
                </a:solidFill>
              </a:rPr>
              <a:t>numeric range </a:t>
            </a:r>
            <a:r>
              <a:rPr lang="en-US"/>
              <a:t>of each cell in the DP table and hence supports </a:t>
            </a:r>
            <a:r>
              <a:rPr lang="en-US">
                <a:solidFill>
                  <a:srgbClr val="0000FF"/>
                </a:solidFill>
              </a:rPr>
              <a:t>limited scoring </a:t>
            </a:r>
            <a:r>
              <a:rPr lang="en-US"/>
              <a:t>function.</a:t>
            </a:r>
          </a:p>
          <a:p>
            <a:pPr lvl="2"/>
            <a:r>
              <a:rPr lang="en-US"/>
              <a:t>May not support</a:t>
            </a:r>
            <a:r>
              <a:rPr lang="en-US">
                <a:solidFill>
                  <a:srgbClr val="0000FF"/>
                </a:solidFill>
              </a:rPr>
              <a:t> backtracking</a:t>
            </a:r>
            <a:r>
              <a:rPr lang="en-US"/>
              <a:t> step due to random memory accesses.</a:t>
            </a:r>
          </a:p>
        </p:txBody>
      </p:sp>
      <p:sp>
        <p:nvSpPr>
          <p:cNvPr id="5" name="Slide Number Placeholder 3">
            <a:extLst>
              <a:ext uri="{FF2B5EF4-FFF2-40B4-BE49-F238E27FC236}">
                <a16:creationId xmlns:a16="http://schemas.microsoft.com/office/drawing/2014/main" id="{266AEF2C-4542-9741-BFC1-83FE63D22901}"/>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solidFill>
                  <a:srgbClr val="000000"/>
                </a:solidFill>
              </a:rPr>
              <a:pPr/>
              <a:t>66</a:t>
            </a:fld>
            <a:endParaRPr lang="en-US" altLang="en-US">
              <a:solidFill>
                <a:srgbClr val="000000"/>
              </a:solidFill>
            </a:endParaRPr>
          </a:p>
        </p:txBody>
      </p:sp>
    </p:spTree>
    <p:extLst>
      <p:ext uri="{BB962C8B-B14F-4D97-AF65-F5344CB8AC3E}">
        <p14:creationId xmlns:p14="http://schemas.microsoft.com/office/powerpoint/2010/main" val="403706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Effect transition="in" filter="wipe(down)">
                                      <p:cBhvr>
                                        <p:cTn id="11" dur="500"/>
                                        <p:tgtEl>
                                          <p:spTgt spid="3">
                                            <p:txEl>
                                              <p:pRg st="6" end="6"/>
                                            </p:txEl>
                                          </p:spTgt>
                                        </p:tgtEl>
                                      </p:cBhvr>
                                    </p:animEffect>
                                  </p:childTnLst>
                                </p:cTn>
                              </p:par>
                              <p:par>
                                <p:cTn id="12" presetID="22" presetClass="entr" presetSubtype="4" fill="hold" nodeType="withEffect">
                                  <p:stCondLst>
                                    <p:cond delay="0"/>
                                  </p:stCondLst>
                                  <p:childTnLst>
                                    <p:set>
                                      <p:cBhvr>
                                        <p:cTn id="13" dur="1" fill="hold">
                                          <p:stCondLst>
                                            <p:cond delay="0"/>
                                          </p:stCondLst>
                                        </p:cTn>
                                        <p:tgtEl>
                                          <p:spTgt spid="3">
                                            <p:txEl>
                                              <p:pRg st="7" end="7"/>
                                            </p:txEl>
                                          </p:spTgt>
                                        </p:tgtEl>
                                        <p:attrNameLst>
                                          <p:attrName>style.visibility</p:attrName>
                                        </p:attrNameLst>
                                      </p:cBhvr>
                                      <p:to>
                                        <p:strVal val="visible"/>
                                      </p:to>
                                    </p:set>
                                    <p:animEffect transition="in" filter="wipe(down)">
                                      <p:cBhvr>
                                        <p:cTn id="14" dur="500"/>
                                        <p:tgtEl>
                                          <p:spTgt spid="3">
                                            <p:txEl>
                                              <p:pRg st="7" end="7"/>
                                            </p:txEl>
                                          </p:spTgt>
                                        </p:tgtEl>
                                      </p:cBhvr>
                                    </p:animEffect>
                                  </p:childTnLst>
                                </p:cTn>
                              </p:par>
                              <p:par>
                                <p:cTn id="15" presetID="22" presetClass="entr" presetSubtype="4"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wipe(down)">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0" end="10"/>
                                            </p:txEl>
                                          </p:spTgt>
                                        </p:tgtEl>
                                        <p:attrNameLst>
                                          <p:attrName>style.visibility</p:attrName>
                                        </p:attrNameLst>
                                      </p:cBhvr>
                                      <p:to>
                                        <p:strVal val="visible"/>
                                      </p:to>
                                    </p:set>
                                    <p:animEffect transition="in" filter="wipe(down)">
                                      <p:cBhvr>
                                        <p:cTn id="22" dur="500"/>
                                        <p:tgtEl>
                                          <p:spTgt spid="3">
                                            <p:txEl>
                                              <p:pRg st="10" end="10"/>
                                            </p:txEl>
                                          </p:spTgt>
                                        </p:tgtEl>
                                      </p:cBhvr>
                                    </p:animEffect>
                                  </p:childTnLst>
                                </p:cTn>
                              </p:par>
                            </p:childTnLst>
                          </p:cTn>
                        </p:par>
                        <p:par>
                          <p:cTn id="23" fill="hold">
                            <p:stCondLst>
                              <p:cond delay="500"/>
                            </p:stCondLst>
                            <p:childTnLst>
                              <p:par>
                                <p:cTn id="24" presetID="22" presetClass="entr" presetSubtype="4" fill="hold" nodeType="afterEffect">
                                  <p:stCondLst>
                                    <p:cond delay="0"/>
                                  </p:stCondLst>
                                  <p:childTnLst>
                                    <p:set>
                                      <p:cBhvr>
                                        <p:cTn id="25" dur="1" fill="hold">
                                          <p:stCondLst>
                                            <p:cond delay="0"/>
                                          </p:stCondLst>
                                        </p:cTn>
                                        <p:tgtEl>
                                          <p:spTgt spid="3">
                                            <p:txEl>
                                              <p:pRg st="11" end="11"/>
                                            </p:txEl>
                                          </p:spTgt>
                                        </p:tgtEl>
                                        <p:attrNameLst>
                                          <p:attrName>style.visibility</p:attrName>
                                        </p:attrNameLst>
                                      </p:cBhvr>
                                      <p:to>
                                        <p:strVal val="visible"/>
                                      </p:to>
                                    </p:set>
                                    <p:animEffect transition="in" filter="wipe(down)">
                                      <p:cBhvr>
                                        <p:cTn id="26" dur="500"/>
                                        <p:tgtEl>
                                          <p:spTgt spid="3">
                                            <p:txEl>
                                              <p:pRg st="11" end="11"/>
                                            </p:txEl>
                                          </p:spTgt>
                                        </p:tgtEl>
                                      </p:cBhvr>
                                    </p:animEffect>
                                  </p:childTnLst>
                                </p:cTn>
                              </p:par>
                              <p:par>
                                <p:cTn id="27" presetID="22" presetClass="entr" presetSubtype="4"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animEffect transition="in" filter="wipe(down)">
                                      <p:cBhvr>
                                        <p:cTn id="29" dur="500"/>
                                        <p:tgtEl>
                                          <p:spTgt spid="3">
                                            <p:txEl>
                                              <p:pRg st="12" end="12"/>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
                                            <p:txEl>
                                              <p:pRg st="13" end="13"/>
                                            </p:txEl>
                                          </p:spTgt>
                                        </p:tgtEl>
                                        <p:attrNameLst>
                                          <p:attrName>style.visibility</p:attrName>
                                        </p:attrNameLst>
                                      </p:cBhvr>
                                      <p:to>
                                        <p:strVal val="visible"/>
                                      </p:to>
                                    </p:set>
                                    <p:animEffect transition="in" filter="wipe(down)">
                                      <p:cBhvr>
                                        <p:cTn id="3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47">
            <a:extLst>
              <a:ext uri="{FF2B5EF4-FFF2-40B4-BE49-F238E27FC236}">
                <a16:creationId xmlns:a16="http://schemas.microsoft.com/office/drawing/2014/main" id="{B8868244-268D-B54D-BA15-9B2627108E2A}"/>
              </a:ext>
            </a:extLst>
          </p:cNvPr>
          <p:cNvSpPr/>
          <p:nvPr/>
        </p:nvSpPr>
        <p:spPr>
          <a:xfrm>
            <a:off x="3491880" y="3573015"/>
            <a:ext cx="1210962" cy="1383957"/>
          </a:xfrm>
          <a:custGeom>
            <a:avLst/>
            <a:gdLst>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766119 w 1235676"/>
              <a:gd name="connsiteY6" fmla="*/ 7908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937569 w 1235676"/>
              <a:gd name="connsiteY6" fmla="*/ 524133 h 1433384"/>
              <a:gd name="connsiteX7" fmla="*/ 889687 w 1235676"/>
              <a:gd name="connsiteY7" fmla="*/ 988541 h 1433384"/>
              <a:gd name="connsiteX8" fmla="*/ 1037968 w 1235676"/>
              <a:gd name="connsiteY8" fmla="*/ 1186249 h 1433384"/>
              <a:gd name="connsiteX9" fmla="*/ 1210962 w 1235676"/>
              <a:gd name="connsiteY9" fmla="*/ 1383957 h 1433384"/>
              <a:gd name="connsiteX10" fmla="*/ 1235676 w 1235676"/>
              <a:gd name="connsiteY10"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716692 w 1235676"/>
              <a:gd name="connsiteY5" fmla="*/ 716692 h 1433384"/>
              <a:gd name="connsiteX6" fmla="*/ 889687 w 1235676"/>
              <a:gd name="connsiteY6" fmla="*/ 988541 h 1433384"/>
              <a:gd name="connsiteX7" fmla="*/ 1037968 w 1235676"/>
              <a:gd name="connsiteY7" fmla="*/ 1186249 h 1433384"/>
              <a:gd name="connsiteX8" fmla="*/ 1210962 w 1235676"/>
              <a:gd name="connsiteY8" fmla="*/ 1383957 h 1433384"/>
              <a:gd name="connsiteX9" fmla="*/ 1235676 w 1235676"/>
              <a:gd name="connsiteY9"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617838 w 1235676"/>
              <a:gd name="connsiteY4" fmla="*/ 54369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889687 w 1235676"/>
              <a:gd name="connsiteY5" fmla="*/ 9885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518984 w 1235676"/>
              <a:gd name="connsiteY3" fmla="*/ 444844 h 1433384"/>
              <a:gd name="connsiteX4" fmla="*/ 846438 w 1235676"/>
              <a:gd name="connsiteY4" fmla="*/ 257948 h 1433384"/>
              <a:gd name="connsiteX5" fmla="*/ 1061137 w 1235676"/>
              <a:gd name="connsiteY5" fmla="*/ 912341 h 1433384"/>
              <a:gd name="connsiteX6" fmla="*/ 1037968 w 1235676"/>
              <a:gd name="connsiteY6" fmla="*/ 1186249 h 1433384"/>
              <a:gd name="connsiteX7" fmla="*/ 1210962 w 1235676"/>
              <a:gd name="connsiteY7" fmla="*/ 1383957 h 1433384"/>
              <a:gd name="connsiteX8" fmla="*/ 1235676 w 1235676"/>
              <a:gd name="connsiteY8" fmla="*/ 1433384 h 1433384"/>
              <a:gd name="connsiteX0" fmla="*/ 0 w 1235676"/>
              <a:gd name="connsiteY0" fmla="*/ 0 h 1433384"/>
              <a:gd name="connsiteX1" fmla="*/ 296562 w 1235676"/>
              <a:gd name="connsiteY1" fmla="*/ 222422 h 1433384"/>
              <a:gd name="connsiteX2" fmla="*/ 370703 w 1235676"/>
              <a:gd name="connsiteY2" fmla="*/ 271849 h 1433384"/>
              <a:gd name="connsiteX3" fmla="*/ 846438 w 1235676"/>
              <a:gd name="connsiteY3" fmla="*/ 257948 h 1433384"/>
              <a:gd name="connsiteX4" fmla="*/ 1061137 w 1235676"/>
              <a:gd name="connsiteY4" fmla="*/ 912341 h 1433384"/>
              <a:gd name="connsiteX5" fmla="*/ 1037968 w 1235676"/>
              <a:gd name="connsiteY5" fmla="*/ 1186249 h 1433384"/>
              <a:gd name="connsiteX6" fmla="*/ 1210962 w 1235676"/>
              <a:gd name="connsiteY6" fmla="*/ 1383957 h 1433384"/>
              <a:gd name="connsiteX7" fmla="*/ 1235676 w 1235676"/>
              <a:gd name="connsiteY7" fmla="*/ 1433384 h 1433384"/>
              <a:gd name="connsiteX0" fmla="*/ 0 w 1235676"/>
              <a:gd name="connsiteY0" fmla="*/ 0 h 1433384"/>
              <a:gd name="connsiteX1" fmla="*/ 296562 w 1235676"/>
              <a:gd name="connsiteY1" fmla="*/ 222422 h 1433384"/>
              <a:gd name="connsiteX2" fmla="*/ 846438 w 1235676"/>
              <a:gd name="connsiteY2" fmla="*/ 25794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3384"/>
              <a:gd name="connsiteX1" fmla="*/ 296562 w 1235676"/>
              <a:gd name="connsiteY1" fmla="*/ 222422 h 1433384"/>
              <a:gd name="connsiteX2" fmla="*/ 674988 w 1235676"/>
              <a:gd name="connsiteY2" fmla="*/ 391298 h 1433384"/>
              <a:gd name="connsiteX3" fmla="*/ 1061137 w 1235676"/>
              <a:gd name="connsiteY3" fmla="*/ 912341 h 1433384"/>
              <a:gd name="connsiteX4" fmla="*/ 1037968 w 1235676"/>
              <a:gd name="connsiteY4" fmla="*/ 1186249 h 1433384"/>
              <a:gd name="connsiteX5" fmla="*/ 1210962 w 1235676"/>
              <a:gd name="connsiteY5" fmla="*/ 1383957 h 1433384"/>
              <a:gd name="connsiteX6" fmla="*/ 1235676 w 1235676"/>
              <a:gd name="connsiteY6" fmla="*/ 1433384 h 1433384"/>
              <a:gd name="connsiteX0" fmla="*/ 0 w 1235676"/>
              <a:gd name="connsiteY0" fmla="*/ 0 h 1435082"/>
              <a:gd name="connsiteX1" fmla="*/ 296562 w 1235676"/>
              <a:gd name="connsiteY1" fmla="*/ 222422 h 1435082"/>
              <a:gd name="connsiteX2" fmla="*/ 674988 w 1235676"/>
              <a:gd name="connsiteY2" fmla="*/ 391298 h 1435082"/>
              <a:gd name="connsiteX3" fmla="*/ 1061137 w 1235676"/>
              <a:gd name="connsiteY3" fmla="*/ 912341 h 1435082"/>
              <a:gd name="connsiteX4" fmla="*/ 1210962 w 1235676"/>
              <a:gd name="connsiteY4" fmla="*/ 1383957 h 1435082"/>
              <a:gd name="connsiteX5" fmla="*/ 1235676 w 1235676"/>
              <a:gd name="connsiteY5" fmla="*/ 1433384 h 1435082"/>
              <a:gd name="connsiteX0" fmla="*/ 0 w 1210962"/>
              <a:gd name="connsiteY0" fmla="*/ 0 h 1383957"/>
              <a:gd name="connsiteX1" fmla="*/ 296562 w 1210962"/>
              <a:gd name="connsiteY1" fmla="*/ 222422 h 1383957"/>
              <a:gd name="connsiteX2" fmla="*/ 674988 w 1210962"/>
              <a:gd name="connsiteY2" fmla="*/ 391298 h 1383957"/>
              <a:gd name="connsiteX3" fmla="*/ 1061137 w 1210962"/>
              <a:gd name="connsiteY3" fmla="*/ 912341 h 1383957"/>
              <a:gd name="connsiteX4" fmla="*/ 1210962 w 1210962"/>
              <a:gd name="connsiteY4" fmla="*/ 1383957 h 1383957"/>
              <a:gd name="connsiteX0" fmla="*/ 0 w 1210962"/>
              <a:gd name="connsiteY0" fmla="*/ 0 h 1383957"/>
              <a:gd name="connsiteX1" fmla="*/ 296562 w 1210962"/>
              <a:gd name="connsiteY1" fmla="*/ 222422 h 1383957"/>
              <a:gd name="connsiteX2" fmla="*/ 674988 w 1210962"/>
              <a:gd name="connsiteY2" fmla="*/ 391298 h 1383957"/>
              <a:gd name="connsiteX3" fmla="*/ 1128871 w 1210962"/>
              <a:gd name="connsiteY3" fmla="*/ 649874 h 1383957"/>
              <a:gd name="connsiteX4" fmla="*/ 1210962 w 1210962"/>
              <a:gd name="connsiteY4" fmla="*/ 1383957 h 1383957"/>
              <a:gd name="connsiteX0" fmla="*/ 0 w 1210962"/>
              <a:gd name="connsiteY0" fmla="*/ 0 h 1383957"/>
              <a:gd name="connsiteX1" fmla="*/ 296562 w 1210962"/>
              <a:gd name="connsiteY1" fmla="*/ 222422 h 1383957"/>
              <a:gd name="connsiteX2" fmla="*/ 793521 w 1210962"/>
              <a:gd name="connsiteY2" fmla="*/ 205032 h 1383957"/>
              <a:gd name="connsiteX3" fmla="*/ 1128871 w 1210962"/>
              <a:gd name="connsiteY3" fmla="*/ 649874 h 1383957"/>
              <a:gd name="connsiteX4" fmla="*/ 1210962 w 1210962"/>
              <a:gd name="connsiteY4" fmla="*/ 1383957 h 13839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0962" h="1383957">
                <a:moveTo>
                  <a:pt x="0" y="0"/>
                </a:moveTo>
                <a:cubicBezTo>
                  <a:pt x="98854" y="74141"/>
                  <a:pt x="164308" y="188250"/>
                  <a:pt x="296562" y="222422"/>
                </a:cubicBezTo>
                <a:cubicBezTo>
                  <a:pt x="428816" y="256594"/>
                  <a:pt x="654803" y="133790"/>
                  <a:pt x="793521" y="205032"/>
                </a:cubicBezTo>
                <a:cubicBezTo>
                  <a:pt x="932239" y="276274"/>
                  <a:pt x="1039542" y="484431"/>
                  <a:pt x="1128871" y="649874"/>
                </a:cubicBezTo>
                <a:cubicBezTo>
                  <a:pt x="1218200" y="815317"/>
                  <a:pt x="1181872" y="1297117"/>
                  <a:pt x="1210962" y="1383957"/>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reeform 48">
            <a:extLst>
              <a:ext uri="{FF2B5EF4-FFF2-40B4-BE49-F238E27FC236}">
                <a16:creationId xmlns:a16="http://schemas.microsoft.com/office/drawing/2014/main" id="{3DC4B226-D1B9-A245-8357-A108E8804FAD}"/>
              </a:ext>
            </a:extLst>
          </p:cNvPr>
          <p:cNvSpPr/>
          <p:nvPr/>
        </p:nvSpPr>
        <p:spPr>
          <a:xfrm>
            <a:off x="3059832" y="2360017"/>
            <a:ext cx="1978321" cy="2496065"/>
          </a:xfrm>
          <a:custGeom>
            <a:avLst/>
            <a:gdLst>
              <a:gd name="connsiteX0" fmla="*/ 0 w 1952368"/>
              <a:gd name="connsiteY0" fmla="*/ 0 h 2496065"/>
              <a:gd name="connsiteX1" fmla="*/ 1581665 w 1952368"/>
              <a:gd name="connsiteY1" fmla="*/ 19523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804087 w 1952368"/>
              <a:gd name="connsiteY3" fmla="*/ 219950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765987 w 1952368"/>
              <a:gd name="connsiteY3" fmla="*/ 1342253 h 2496065"/>
              <a:gd name="connsiteX4" fmla="*/ 1902941 w 1952368"/>
              <a:gd name="connsiteY4" fmla="*/ 2347784 h 2496065"/>
              <a:gd name="connsiteX5" fmla="*/ 1952368 w 1952368"/>
              <a:gd name="connsiteY5" fmla="*/ 2496065 h 2496065"/>
              <a:gd name="connsiteX0" fmla="*/ 0 w 1952368"/>
              <a:gd name="connsiteY0" fmla="*/ 0 h 2496065"/>
              <a:gd name="connsiteX1" fmla="*/ 1086365 w 1952368"/>
              <a:gd name="connsiteY1" fmla="*/ 275968 h 2496065"/>
              <a:gd name="connsiteX2" fmla="*/ 1729946 w 1952368"/>
              <a:gd name="connsiteY2" fmla="*/ 2125362 h 2496065"/>
              <a:gd name="connsiteX3" fmla="*/ 1902941 w 1952368"/>
              <a:gd name="connsiteY3" fmla="*/ 2347784 h 2496065"/>
              <a:gd name="connsiteX4" fmla="*/ 1952368 w 1952368"/>
              <a:gd name="connsiteY4" fmla="*/ 2496065 h 2496065"/>
              <a:gd name="connsiteX0" fmla="*/ 0 w 1952368"/>
              <a:gd name="connsiteY0" fmla="*/ 0 h 2509143"/>
              <a:gd name="connsiteX1" fmla="*/ 1086365 w 1952368"/>
              <a:gd name="connsiteY1" fmla="*/ 2759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509143"/>
              <a:gd name="connsiteX1" fmla="*/ 991115 w 1952368"/>
              <a:gd name="connsiteY1" fmla="*/ 428368 h 2509143"/>
              <a:gd name="connsiteX2" fmla="*/ 1615646 w 1952368"/>
              <a:gd name="connsiteY2" fmla="*/ 810912 h 2509143"/>
              <a:gd name="connsiteX3" fmla="*/ 1902941 w 1952368"/>
              <a:gd name="connsiteY3" fmla="*/ 2347784 h 2509143"/>
              <a:gd name="connsiteX4" fmla="*/ 1952368 w 1952368"/>
              <a:gd name="connsiteY4" fmla="*/ 2496065 h 2509143"/>
              <a:gd name="connsiteX0" fmla="*/ 0 w 1952368"/>
              <a:gd name="connsiteY0" fmla="*/ 0 h 2496065"/>
              <a:gd name="connsiteX1" fmla="*/ 991115 w 1952368"/>
              <a:gd name="connsiteY1" fmla="*/ 42836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902941 w 1952368"/>
              <a:gd name="connsiteY3" fmla="*/ 2347784 h 2496065"/>
              <a:gd name="connsiteX4" fmla="*/ 1952368 w 1952368"/>
              <a:gd name="connsiteY4" fmla="*/ 2496065 h 2496065"/>
              <a:gd name="connsiteX0" fmla="*/ 0 w 2007626"/>
              <a:gd name="connsiteY0" fmla="*/ 0 h 2496065"/>
              <a:gd name="connsiteX1" fmla="*/ 762515 w 2007626"/>
              <a:gd name="connsiteY1" fmla="*/ 447418 h 2496065"/>
              <a:gd name="connsiteX2" fmla="*/ 1710896 w 2007626"/>
              <a:gd name="connsiteY2" fmla="*/ 1268112 h 2496065"/>
              <a:gd name="connsiteX3" fmla="*/ 1998191 w 2007626"/>
              <a:gd name="connsiteY3" fmla="*/ 1985834 h 2496065"/>
              <a:gd name="connsiteX4" fmla="*/ 1952368 w 2007626"/>
              <a:gd name="connsiteY4" fmla="*/ 2496065 h 2496065"/>
              <a:gd name="connsiteX0" fmla="*/ 0 w 1952368"/>
              <a:gd name="connsiteY0" fmla="*/ 0 h 2496065"/>
              <a:gd name="connsiteX1" fmla="*/ 762515 w 1952368"/>
              <a:gd name="connsiteY1" fmla="*/ 447418 h 2496065"/>
              <a:gd name="connsiteX2" fmla="*/ 1710896 w 1952368"/>
              <a:gd name="connsiteY2" fmla="*/ 1268112 h 2496065"/>
              <a:gd name="connsiteX3" fmla="*/ 1883891 w 1952368"/>
              <a:gd name="connsiteY3" fmla="*/ 1757234 h 2496065"/>
              <a:gd name="connsiteX4" fmla="*/ 1952368 w 1952368"/>
              <a:gd name="connsiteY4" fmla="*/ 2496065 h 2496065"/>
              <a:gd name="connsiteX0" fmla="*/ 0 w 1953350"/>
              <a:gd name="connsiteY0" fmla="*/ 0 h 2496065"/>
              <a:gd name="connsiteX1" fmla="*/ 762515 w 1953350"/>
              <a:gd name="connsiteY1" fmla="*/ 447418 h 2496065"/>
              <a:gd name="connsiteX2" fmla="*/ 1291796 w 1953350"/>
              <a:gd name="connsiteY2" fmla="*/ 868062 h 2496065"/>
              <a:gd name="connsiteX3" fmla="*/ 1883891 w 1953350"/>
              <a:gd name="connsiteY3" fmla="*/ 1757234 h 2496065"/>
              <a:gd name="connsiteX4" fmla="*/ 1952368 w 1953350"/>
              <a:gd name="connsiteY4" fmla="*/ 2496065 h 2496065"/>
              <a:gd name="connsiteX0" fmla="*/ 0 w 1953350"/>
              <a:gd name="connsiteY0" fmla="*/ 0 h 2496065"/>
              <a:gd name="connsiteX1" fmla="*/ 762515 w 1953350"/>
              <a:gd name="connsiteY1" fmla="*/ 447418 h 2496065"/>
              <a:gd name="connsiteX2" fmla="*/ 1638930 w 1953350"/>
              <a:gd name="connsiteY2" fmla="*/ 774929 h 2496065"/>
              <a:gd name="connsiteX3" fmla="*/ 1883891 w 1953350"/>
              <a:gd name="connsiteY3" fmla="*/ 1757234 h 2496065"/>
              <a:gd name="connsiteX4" fmla="*/ 1952368 w 1953350"/>
              <a:gd name="connsiteY4" fmla="*/ 2496065 h 2496065"/>
              <a:gd name="connsiteX0" fmla="*/ 0 w 1952368"/>
              <a:gd name="connsiteY0" fmla="*/ 0 h 2496065"/>
              <a:gd name="connsiteX1" fmla="*/ 762515 w 1952368"/>
              <a:gd name="connsiteY1" fmla="*/ 447418 h 2496065"/>
              <a:gd name="connsiteX2" fmla="*/ 1638930 w 1952368"/>
              <a:gd name="connsiteY2" fmla="*/ 774929 h 2496065"/>
              <a:gd name="connsiteX3" fmla="*/ 1883891 w 1952368"/>
              <a:gd name="connsiteY3" fmla="*/ 1757234 h 2496065"/>
              <a:gd name="connsiteX4" fmla="*/ 1952368 w 1952368"/>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 name="connsiteX0" fmla="*/ 0 w 1978321"/>
              <a:gd name="connsiteY0" fmla="*/ 0 h 2496065"/>
              <a:gd name="connsiteX1" fmla="*/ 762515 w 1978321"/>
              <a:gd name="connsiteY1" fmla="*/ 447418 h 2496065"/>
              <a:gd name="connsiteX2" fmla="*/ 1638930 w 1978321"/>
              <a:gd name="connsiteY2" fmla="*/ 774929 h 2496065"/>
              <a:gd name="connsiteX3" fmla="*/ 1968558 w 1978321"/>
              <a:gd name="connsiteY3" fmla="*/ 1757234 h 2496065"/>
              <a:gd name="connsiteX4" fmla="*/ 1952368 w 1978321"/>
              <a:gd name="connsiteY4" fmla="*/ 2496065 h 249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321" h="2496065">
                <a:moveTo>
                  <a:pt x="0" y="0"/>
                </a:moveTo>
                <a:cubicBezTo>
                  <a:pt x="527222" y="650789"/>
                  <a:pt x="489360" y="318263"/>
                  <a:pt x="762515" y="447418"/>
                </a:cubicBezTo>
                <a:cubicBezTo>
                  <a:pt x="1035670" y="576573"/>
                  <a:pt x="1437923" y="556626"/>
                  <a:pt x="1638930" y="774929"/>
                </a:cubicBezTo>
                <a:cubicBezTo>
                  <a:pt x="1839937" y="993232"/>
                  <a:pt x="1917730" y="1485900"/>
                  <a:pt x="1968558" y="1757234"/>
                </a:cubicBezTo>
                <a:cubicBezTo>
                  <a:pt x="2002453" y="2070901"/>
                  <a:pt x="1935892" y="2446638"/>
                  <a:pt x="1952368" y="249606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2C7CD7E5-D239-EF41-9FE4-EE72C916036B}"/>
              </a:ext>
            </a:extLst>
          </p:cNvPr>
          <p:cNvSpPr/>
          <p:nvPr/>
        </p:nvSpPr>
        <p:spPr>
          <a:xfrm rot="915639">
            <a:off x="6816319" y="4084622"/>
            <a:ext cx="801320" cy="606829"/>
          </a:xfrm>
          <a:custGeom>
            <a:avLst/>
            <a:gdLst>
              <a:gd name="connsiteX0" fmla="*/ 0 w 939114"/>
              <a:gd name="connsiteY0" fmla="*/ 0 h 1161535"/>
              <a:gd name="connsiteX1" fmla="*/ 321276 w 939114"/>
              <a:gd name="connsiteY1" fmla="*/ 790833 h 1161535"/>
              <a:gd name="connsiteX2" fmla="*/ 568411 w 939114"/>
              <a:gd name="connsiteY2" fmla="*/ 1013254 h 1161535"/>
              <a:gd name="connsiteX3" fmla="*/ 716692 w 939114"/>
              <a:gd name="connsiteY3" fmla="*/ 1062681 h 1161535"/>
              <a:gd name="connsiteX4" fmla="*/ 790832 w 939114"/>
              <a:gd name="connsiteY4" fmla="*/ 1112108 h 1161535"/>
              <a:gd name="connsiteX5" fmla="*/ 939114 w 939114"/>
              <a:gd name="connsiteY5" fmla="*/ 1161535 h 116153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790832 w 1161536"/>
              <a:gd name="connsiteY4" fmla="*/ 1112108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16692 w 1161536"/>
              <a:gd name="connsiteY3" fmla="*/ 1062681 h 1235675"/>
              <a:gd name="connsiteX4" fmla="*/ 1013254 w 1161536"/>
              <a:gd name="connsiteY4" fmla="*/ 939113 h 1235675"/>
              <a:gd name="connsiteX5" fmla="*/ 1161536 w 1161536"/>
              <a:gd name="connsiteY5" fmla="*/ 1235675 h 1235675"/>
              <a:gd name="connsiteX0" fmla="*/ 0 w 1161536"/>
              <a:gd name="connsiteY0" fmla="*/ 0 h 1235675"/>
              <a:gd name="connsiteX1" fmla="*/ 321276 w 1161536"/>
              <a:gd name="connsiteY1" fmla="*/ 790833 h 1235675"/>
              <a:gd name="connsiteX2" fmla="*/ 568411 w 1161536"/>
              <a:gd name="connsiteY2" fmla="*/ 1013254 h 1235675"/>
              <a:gd name="connsiteX3" fmla="*/ 790833 w 1161536"/>
              <a:gd name="connsiteY3" fmla="*/ 815546 h 1235675"/>
              <a:gd name="connsiteX4" fmla="*/ 1013254 w 1161536"/>
              <a:gd name="connsiteY4" fmla="*/ 939113 h 1235675"/>
              <a:gd name="connsiteX5" fmla="*/ 1161536 w 1161536"/>
              <a:gd name="connsiteY5" fmla="*/ 1235675 h 123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1536" h="1235675">
                <a:moveTo>
                  <a:pt x="0" y="0"/>
                </a:moveTo>
                <a:cubicBezTo>
                  <a:pt x="148236" y="444707"/>
                  <a:pt x="96404" y="545518"/>
                  <a:pt x="321276" y="790833"/>
                </a:cubicBezTo>
                <a:cubicBezTo>
                  <a:pt x="353979" y="826509"/>
                  <a:pt x="490152" y="1009135"/>
                  <a:pt x="568411" y="1013254"/>
                </a:cubicBezTo>
                <a:cubicBezTo>
                  <a:pt x="646670" y="1017373"/>
                  <a:pt x="716692" y="827903"/>
                  <a:pt x="790833" y="815546"/>
                </a:cubicBezTo>
                <a:cubicBezTo>
                  <a:pt x="864974" y="803189"/>
                  <a:pt x="951470" y="869092"/>
                  <a:pt x="1013254" y="939113"/>
                </a:cubicBezTo>
                <a:cubicBezTo>
                  <a:pt x="1075038" y="1009134"/>
                  <a:pt x="1161536" y="1235675"/>
                  <a:pt x="1161536" y="1235675"/>
                </a:cubicBezTo>
              </a:path>
            </a:pathLst>
          </a:custGeom>
          <a:noFill/>
          <a:ln w="38100">
            <a:solidFill>
              <a:srgbClr val="FF0000"/>
            </a:solidFill>
            <a:prstDash val="sys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3" descr="http://i.ehow.com/images/a04/ac/qb/format-hard-drive-xp-800X800.jpg">
            <a:extLst>
              <a:ext uri="{FF2B5EF4-FFF2-40B4-BE49-F238E27FC236}">
                <a16:creationId xmlns:a16="http://schemas.microsoft.com/office/drawing/2014/main" id="{FC214621-08F8-D241-B924-273F6B3F75B5}"/>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l="8376" t="10844" r="8331" b="14703"/>
          <a:stretch/>
        </p:blipFill>
        <p:spPr bwMode="auto">
          <a:xfrm rot="-1166144">
            <a:off x="2579680" y="4412912"/>
            <a:ext cx="1769198" cy="1581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22">
            <a:extLst>
              <a:ext uri="{FF2B5EF4-FFF2-40B4-BE49-F238E27FC236}">
                <a16:creationId xmlns:a16="http://schemas.microsoft.com/office/drawing/2014/main" id="{A166A402-F7E0-E143-910A-31B4335AD45F}"/>
              </a:ext>
            </a:extLst>
          </p:cNvPr>
          <p:cNvSpPr/>
          <p:nvPr/>
        </p:nvSpPr>
        <p:spPr>
          <a:xfrm>
            <a:off x="107928" y="1698959"/>
            <a:ext cx="3816000" cy="16005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6E8B6AF-2D63-AC48-A947-A0F5010DE2E1}"/>
              </a:ext>
            </a:extLst>
          </p:cNvPr>
          <p:cNvSpPr/>
          <p:nvPr/>
        </p:nvSpPr>
        <p:spPr>
          <a:xfrm>
            <a:off x="467544" y="3753711"/>
            <a:ext cx="3816000" cy="58443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73735FB2-3133-1B41-BB7A-B47BCF961BF2}"/>
              </a:ext>
            </a:extLst>
          </p:cNvPr>
          <p:cNvSpPr/>
          <p:nvPr/>
        </p:nvSpPr>
        <p:spPr>
          <a:xfrm>
            <a:off x="5220072" y="1712315"/>
            <a:ext cx="3816000" cy="25807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58D6E5-A9E5-3F43-9D62-099DFED0E940}"/>
              </a:ext>
            </a:extLst>
          </p:cNvPr>
          <p:cNvSpPr>
            <a:spLocks noGrp="1"/>
          </p:cNvSpPr>
          <p:nvPr>
            <p:ph type="title"/>
          </p:nvPr>
        </p:nvSpPr>
        <p:spPr/>
        <p:txBody>
          <a:bodyPr/>
          <a:lstStyle/>
          <a:p>
            <a:r>
              <a:rPr lang="en-US" dirty="0"/>
              <a:t>Our Contributions</a:t>
            </a:r>
          </a:p>
        </p:txBody>
      </p:sp>
      <p:sp>
        <p:nvSpPr>
          <p:cNvPr id="3" name="Slide Number Placeholder 2">
            <a:extLst>
              <a:ext uri="{FF2B5EF4-FFF2-40B4-BE49-F238E27FC236}">
                <a16:creationId xmlns:a16="http://schemas.microsoft.com/office/drawing/2014/main" id="{041113C8-CC44-E84F-A5E0-FA06CDE189C6}"/>
              </a:ext>
            </a:extLst>
          </p:cNvPr>
          <p:cNvSpPr>
            <a:spLocks noGrp="1"/>
          </p:cNvSpPr>
          <p:nvPr>
            <p:ph type="sldNum" sz="quarter" idx="11"/>
          </p:nvPr>
        </p:nvSpPr>
        <p:spPr/>
        <p:txBody>
          <a:bodyPr/>
          <a:lstStyle/>
          <a:p>
            <a:fld id="{018A7077-2B78-4FB5-8F56-24239751AEF0}" type="slidenum">
              <a:rPr lang="en-US" altLang="en-US" smtClean="0"/>
              <a:pPr/>
              <a:t>67</a:t>
            </a:fld>
            <a:endParaRPr lang="en-US" altLang="en-US"/>
          </a:p>
        </p:txBody>
      </p:sp>
      <p:sp>
        <p:nvSpPr>
          <p:cNvPr id="8" name="Rounded Rectangle 7">
            <a:extLst>
              <a:ext uri="{FF2B5EF4-FFF2-40B4-BE49-F238E27FC236}">
                <a16:creationId xmlns:a16="http://schemas.microsoft.com/office/drawing/2014/main" id="{19263607-FBFC-F24B-AB74-906B4328197C}"/>
              </a:ext>
            </a:extLst>
          </p:cNvPr>
          <p:cNvSpPr/>
          <p:nvPr/>
        </p:nvSpPr>
        <p:spPr>
          <a:xfrm>
            <a:off x="5310072" y="185633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[Bioinformatics’17]</a:t>
            </a:r>
          </a:p>
        </p:txBody>
      </p:sp>
      <p:sp>
        <p:nvSpPr>
          <p:cNvPr id="9" name="Rounded Rectangle 8">
            <a:extLst>
              <a:ext uri="{FF2B5EF4-FFF2-40B4-BE49-F238E27FC236}">
                <a16:creationId xmlns:a16="http://schemas.microsoft.com/office/drawing/2014/main" id="{B7A5598F-8897-524D-BC71-4EE2F8F26CDA}"/>
              </a:ext>
            </a:extLst>
          </p:cNvPr>
          <p:cNvSpPr/>
          <p:nvPr/>
        </p:nvSpPr>
        <p:spPr>
          <a:xfrm>
            <a:off x="5310072" y="233951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MAGNET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[AACBB’18]</a:t>
            </a:r>
          </a:p>
        </p:txBody>
      </p:sp>
      <p:sp>
        <p:nvSpPr>
          <p:cNvPr id="10" name="Rounded Rectangle 9">
            <a:extLst>
              <a:ext uri="{FF2B5EF4-FFF2-40B4-BE49-F238E27FC236}">
                <a16:creationId xmlns:a16="http://schemas.microsoft.com/office/drawing/2014/main" id="{C6A3B103-B939-6743-A31F-53D437730412}"/>
              </a:ext>
            </a:extLst>
          </p:cNvPr>
          <p:cNvSpPr/>
          <p:nvPr/>
        </p:nvSpPr>
        <p:spPr>
          <a:xfrm>
            <a:off x="5310072" y="282269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Shouji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[Bioinformatics’19]</a:t>
            </a:r>
          </a:p>
        </p:txBody>
      </p:sp>
      <p:sp>
        <p:nvSpPr>
          <p:cNvPr id="11" name="Rounded Rectangle 10">
            <a:extLst>
              <a:ext uri="{FF2B5EF4-FFF2-40B4-BE49-F238E27FC236}">
                <a16:creationId xmlns:a16="http://schemas.microsoft.com/office/drawing/2014/main" id="{8EDA9EF1-17C0-444A-923F-4409F9EA2381}"/>
              </a:ext>
            </a:extLst>
          </p:cNvPr>
          <p:cNvSpPr/>
          <p:nvPr/>
        </p:nvSpPr>
        <p:spPr>
          <a:xfrm>
            <a:off x="5310072" y="3789050"/>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[Bioinformatics’20]</a:t>
            </a:r>
          </a:p>
        </p:txBody>
      </p:sp>
      <p:sp>
        <p:nvSpPr>
          <p:cNvPr id="13" name="Rounded Rectangle 12">
            <a:extLst>
              <a:ext uri="{FF2B5EF4-FFF2-40B4-BE49-F238E27FC236}">
                <a16:creationId xmlns:a16="http://schemas.microsoft.com/office/drawing/2014/main" id="{9B23E209-E2D0-9441-BD17-FDA0AF13CB46}"/>
              </a:ext>
            </a:extLst>
          </p:cNvPr>
          <p:cNvSpPr/>
          <p:nvPr/>
        </p:nvSpPr>
        <p:spPr>
          <a:xfrm>
            <a:off x="555744" y="3863309"/>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
        <p:nvSpPr>
          <p:cNvPr id="14" name="Rounded Rectangle 13">
            <a:extLst>
              <a:ext uri="{FF2B5EF4-FFF2-40B4-BE49-F238E27FC236}">
                <a16:creationId xmlns:a16="http://schemas.microsoft.com/office/drawing/2014/main" id="{843C91D6-75BC-5D4E-BBE9-2FD4DBFF2070}"/>
              </a:ext>
            </a:extLst>
          </p:cNvPr>
          <p:cNvSpPr/>
          <p:nvPr/>
        </p:nvSpPr>
        <p:spPr>
          <a:xfrm>
            <a:off x="194328" y="2824965"/>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SneakySnake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[IEEE Micro’21]</a:t>
            </a:r>
          </a:p>
        </p:txBody>
      </p:sp>
      <p:sp>
        <p:nvSpPr>
          <p:cNvPr id="17" name="Rectangle 16">
            <a:extLst>
              <a:ext uri="{FF2B5EF4-FFF2-40B4-BE49-F238E27FC236}">
                <a16:creationId xmlns:a16="http://schemas.microsoft.com/office/drawing/2014/main" id="{C1F66ED5-AEB1-5241-91B7-2118BD4A0470}"/>
              </a:ext>
            </a:extLst>
          </p:cNvPr>
          <p:cNvSpPr/>
          <p:nvPr/>
        </p:nvSpPr>
        <p:spPr>
          <a:xfrm>
            <a:off x="5220072" y="994084"/>
            <a:ext cx="3816000" cy="718231"/>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Specialized Pre-alignment Filtering Accelerators (GPU, FPGA) </a:t>
            </a:r>
          </a:p>
        </p:txBody>
      </p:sp>
      <p:sp>
        <p:nvSpPr>
          <p:cNvPr id="18" name="Rounded Rectangle 17">
            <a:extLst>
              <a:ext uri="{FF2B5EF4-FFF2-40B4-BE49-F238E27FC236}">
                <a16:creationId xmlns:a16="http://schemas.microsoft.com/office/drawing/2014/main" id="{A187D4EA-F3A5-1049-A241-3BB646D55C8C}"/>
              </a:ext>
            </a:extLst>
          </p:cNvPr>
          <p:cNvSpPr/>
          <p:nvPr/>
        </p:nvSpPr>
        <p:spPr>
          <a:xfrm>
            <a:off x="194328" y="1832949"/>
            <a:ext cx="3636000" cy="374400"/>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GRIM-Filter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[BMC Genomics’18]</a:t>
            </a:r>
          </a:p>
        </p:txBody>
      </p:sp>
      <p:sp>
        <p:nvSpPr>
          <p:cNvPr id="21" name="Rounded Rectangle 20">
            <a:extLst>
              <a:ext uri="{FF2B5EF4-FFF2-40B4-BE49-F238E27FC236}">
                <a16:creationId xmlns:a16="http://schemas.microsoft.com/office/drawing/2014/main" id="{13C589FE-434E-E44C-B31D-4081E821E98D}"/>
              </a:ext>
            </a:extLst>
          </p:cNvPr>
          <p:cNvSpPr/>
          <p:nvPr/>
        </p:nvSpPr>
        <p:spPr>
          <a:xfrm>
            <a:off x="5310072" y="3305871"/>
            <a:ext cx="36360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a:latin typeface="Tahoma" panose="020B0604030504040204" pitchFamily="34" charset="0"/>
                <a:ea typeface="Tahoma" panose="020B0604030504040204" pitchFamily="34" charset="0"/>
                <a:cs typeface="Tahoma" panose="020B0604030504040204" pitchFamily="34" charset="0"/>
              </a:rPr>
              <a:t>GateKeeper-GPU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[arXiv’21]</a:t>
            </a:r>
          </a:p>
        </p:txBody>
      </p:sp>
      <p:sp>
        <p:nvSpPr>
          <p:cNvPr id="24" name="Rectangle 23">
            <a:extLst>
              <a:ext uri="{FF2B5EF4-FFF2-40B4-BE49-F238E27FC236}">
                <a16:creationId xmlns:a16="http://schemas.microsoft.com/office/drawing/2014/main" id="{2ECA0A32-B4AD-3C4A-9302-A7814DFB305C}"/>
              </a:ext>
            </a:extLst>
          </p:cNvPr>
          <p:cNvSpPr/>
          <p:nvPr/>
        </p:nvSpPr>
        <p:spPr>
          <a:xfrm>
            <a:off x="107928" y="980728"/>
            <a:ext cx="3816000" cy="718231"/>
          </a:xfrm>
          <a:prstGeom prst="rect">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Near-memory/In-memory </a:t>
            </a:r>
          </a:p>
          <a:p>
            <a:pPr algn="ctr"/>
            <a:r>
              <a:rPr lang="en-US" dirty="0"/>
              <a:t>Pre-alignment Filtering</a:t>
            </a:r>
          </a:p>
        </p:txBody>
      </p:sp>
      <p:sp>
        <p:nvSpPr>
          <p:cNvPr id="26" name="Rectangle 25">
            <a:extLst>
              <a:ext uri="{FF2B5EF4-FFF2-40B4-BE49-F238E27FC236}">
                <a16:creationId xmlns:a16="http://schemas.microsoft.com/office/drawing/2014/main" id="{9F18C834-9479-034E-ACAA-0DDDEBB37902}"/>
              </a:ext>
            </a:extLst>
          </p:cNvPr>
          <p:cNvSpPr/>
          <p:nvPr/>
        </p:nvSpPr>
        <p:spPr>
          <a:xfrm>
            <a:off x="467544" y="3393533"/>
            <a:ext cx="3816000" cy="360177"/>
          </a:xfrm>
          <a:prstGeom prst="rect">
            <a:avLst/>
          </a:prstGeom>
          <a:solidFill>
            <a:srgbClr val="FC00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Near-memory Sequence Alignment</a:t>
            </a:r>
          </a:p>
        </p:txBody>
      </p:sp>
      <p:sp>
        <p:nvSpPr>
          <p:cNvPr id="28" name="Text Box 13" descr="90%">
            <a:extLst>
              <a:ext uri="{FF2B5EF4-FFF2-40B4-BE49-F238E27FC236}">
                <a16:creationId xmlns:a16="http://schemas.microsoft.com/office/drawing/2014/main" id="{C91184EB-12CA-3F45-9A6E-DF36FE5B3CD6}"/>
              </a:ext>
            </a:extLst>
          </p:cNvPr>
          <p:cNvSpPr txBox="1">
            <a:spLocks noChangeArrowheads="1"/>
          </p:cNvSpPr>
          <p:nvPr/>
        </p:nvSpPr>
        <p:spPr bwMode="auto">
          <a:xfrm>
            <a:off x="7380312" y="5983529"/>
            <a:ext cx="1706563"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Microprocessor</a:t>
            </a:r>
          </a:p>
        </p:txBody>
      </p:sp>
      <p:sp>
        <p:nvSpPr>
          <p:cNvPr id="29" name="Text Box 20" descr="90%">
            <a:extLst>
              <a:ext uri="{FF2B5EF4-FFF2-40B4-BE49-F238E27FC236}">
                <a16:creationId xmlns:a16="http://schemas.microsoft.com/office/drawing/2014/main" id="{FFAF3B47-E312-B549-88EA-70F6C915D044}"/>
              </a:ext>
            </a:extLst>
          </p:cNvPr>
          <p:cNvSpPr txBox="1">
            <a:spLocks noChangeArrowheads="1"/>
          </p:cNvSpPr>
          <p:nvPr/>
        </p:nvSpPr>
        <p:spPr bwMode="auto">
          <a:xfrm>
            <a:off x="5292377" y="5978549"/>
            <a:ext cx="1527175" cy="342900"/>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Main Memory</a:t>
            </a:r>
          </a:p>
        </p:txBody>
      </p:sp>
      <p:sp>
        <p:nvSpPr>
          <p:cNvPr id="30" name="Line 15">
            <a:extLst>
              <a:ext uri="{FF2B5EF4-FFF2-40B4-BE49-F238E27FC236}">
                <a16:creationId xmlns:a16="http://schemas.microsoft.com/office/drawing/2014/main" id="{4963F17B-C3EB-574A-B684-62DDD67D3429}"/>
              </a:ext>
            </a:extLst>
          </p:cNvPr>
          <p:cNvSpPr>
            <a:spLocks noChangeShapeType="1"/>
          </p:cNvSpPr>
          <p:nvPr/>
        </p:nvSpPr>
        <p:spPr bwMode="auto">
          <a:xfrm flipV="1">
            <a:off x="6770712" y="5278918"/>
            <a:ext cx="696912"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31" name="Text Box 24" descr="90%">
            <a:extLst>
              <a:ext uri="{FF2B5EF4-FFF2-40B4-BE49-F238E27FC236}">
                <a16:creationId xmlns:a16="http://schemas.microsoft.com/office/drawing/2014/main" id="{0E6C4F4D-02B8-454C-80E4-519126CEE4EE}"/>
              </a:ext>
            </a:extLst>
          </p:cNvPr>
          <p:cNvSpPr txBox="1">
            <a:spLocks noChangeArrowheads="1"/>
          </p:cNvSpPr>
          <p:nvPr/>
        </p:nvSpPr>
        <p:spPr bwMode="auto">
          <a:xfrm>
            <a:off x="2372205" y="5971137"/>
            <a:ext cx="2193925"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Storage (SSD/HDD)</a:t>
            </a:r>
          </a:p>
        </p:txBody>
      </p:sp>
      <p:pic>
        <p:nvPicPr>
          <p:cNvPr id="32" name="Content Placeholder 6" descr="barcelona-die-photo-color.jpg">
            <a:extLst>
              <a:ext uri="{FF2B5EF4-FFF2-40B4-BE49-F238E27FC236}">
                <a16:creationId xmlns:a16="http://schemas.microsoft.com/office/drawing/2014/main" id="{5A99C782-C418-0C4F-9603-AFB4F59DB4B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3649" y="4602518"/>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Line 15">
            <a:extLst>
              <a:ext uri="{FF2B5EF4-FFF2-40B4-BE49-F238E27FC236}">
                <a16:creationId xmlns:a16="http://schemas.microsoft.com/office/drawing/2014/main" id="{6433680F-3E95-F544-BBC9-78C6B0C55086}"/>
              </a:ext>
            </a:extLst>
          </p:cNvPr>
          <p:cNvSpPr>
            <a:spLocks noChangeShapeType="1"/>
          </p:cNvSpPr>
          <p:nvPr/>
        </p:nvSpPr>
        <p:spPr bwMode="auto">
          <a:xfrm flipV="1">
            <a:off x="4227264" y="5248943"/>
            <a:ext cx="696913" cy="1588"/>
          </a:xfrm>
          <a:prstGeom prst="line">
            <a:avLst/>
          </a:prstGeom>
          <a:noFill/>
          <a:ln w="762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pic>
        <p:nvPicPr>
          <p:cNvPr id="34" name="Picture 25" descr="dimm.png">
            <a:extLst>
              <a:ext uri="{FF2B5EF4-FFF2-40B4-BE49-F238E27FC236}">
                <a16:creationId xmlns:a16="http://schemas.microsoft.com/office/drawing/2014/main" id="{10296EA7-5342-E640-8E3D-38A38F2E67FF}"/>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4729714" y="4876476"/>
            <a:ext cx="1924215"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26" descr="dimm.png">
            <a:extLst>
              <a:ext uri="{FF2B5EF4-FFF2-40B4-BE49-F238E27FC236}">
                <a16:creationId xmlns:a16="http://schemas.microsoft.com/office/drawing/2014/main" id="{C494EF3A-A5F1-A44D-914B-9C766FE125F2}"/>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rot="8775023" flipV="1">
            <a:off x="5072821" y="5008933"/>
            <a:ext cx="1925541" cy="45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 name="Group 35">
            <a:extLst>
              <a:ext uri="{FF2B5EF4-FFF2-40B4-BE49-F238E27FC236}">
                <a16:creationId xmlns:a16="http://schemas.microsoft.com/office/drawing/2014/main" id="{4CDB359A-7859-9446-8915-FFB57C51B430}"/>
              </a:ext>
            </a:extLst>
          </p:cNvPr>
          <p:cNvGrpSpPr/>
          <p:nvPr/>
        </p:nvGrpSpPr>
        <p:grpSpPr>
          <a:xfrm>
            <a:off x="194816" y="4437112"/>
            <a:ext cx="1778621" cy="1421454"/>
            <a:chOff x="4343037" y="3937719"/>
            <a:chExt cx="2445779" cy="1954638"/>
          </a:xfrm>
        </p:grpSpPr>
        <p:pic>
          <p:nvPicPr>
            <p:cNvPr id="37" name="Picture 36">
              <a:extLst>
                <a:ext uri="{FF2B5EF4-FFF2-40B4-BE49-F238E27FC236}">
                  <a16:creationId xmlns:a16="http://schemas.microsoft.com/office/drawing/2014/main" id="{AF748A94-7F46-F243-BA17-D6A7D6E7976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38" name="Picture 37">
              <a:extLst>
                <a:ext uri="{FF2B5EF4-FFF2-40B4-BE49-F238E27FC236}">
                  <a16:creationId xmlns:a16="http://schemas.microsoft.com/office/drawing/2014/main" id="{372CEABD-9AD9-CF41-85F9-BB799D6EA94C}"/>
                </a:ext>
              </a:extLst>
            </p:cNvPr>
            <p:cNvPicPr>
              <a:picLocks noChangeAspect="1"/>
            </p:cNvPicPr>
            <p:nvPr/>
          </p:nvPicPr>
          <p:blipFill rotWithShape="1">
            <a:blip r:embed="rId6"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9" name="Picture 38">
              <a:extLst>
                <a:ext uri="{FF2B5EF4-FFF2-40B4-BE49-F238E27FC236}">
                  <a16:creationId xmlns:a16="http://schemas.microsoft.com/office/drawing/2014/main" id="{6A92B2F6-7832-BD48-9441-52028B1BBAD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40" name="Line 15">
            <a:extLst>
              <a:ext uri="{FF2B5EF4-FFF2-40B4-BE49-F238E27FC236}">
                <a16:creationId xmlns:a16="http://schemas.microsoft.com/office/drawing/2014/main" id="{C1CA71CD-EBED-F44F-AE10-EF8872712BA4}"/>
              </a:ext>
            </a:extLst>
          </p:cNvPr>
          <p:cNvSpPr>
            <a:spLocks noChangeShapeType="1"/>
          </p:cNvSpPr>
          <p:nvPr/>
        </p:nvSpPr>
        <p:spPr bwMode="auto">
          <a:xfrm flipH="1">
            <a:off x="2128085" y="5228507"/>
            <a:ext cx="659019" cy="0"/>
          </a:xfrm>
          <a:prstGeom prst="line">
            <a:avLst/>
          </a:prstGeom>
          <a:noFill/>
          <a:ln w="76200">
            <a:solidFill>
              <a:srgbClr val="0000FF"/>
            </a:solidFill>
            <a:round/>
            <a:headEnd type="triangle" w="med" len="med"/>
            <a:tailEnd type="none" w="med" len="med"/>
          </a:ln>
          <a:effectLst/>
        </p:spPr>
        <p:txBody>
          <a:bodyPr wrap="none" lIns="64008" tIns="32004" rIns="64008" bIns="32004" anchor="ctr"/>
          <a:lstStyle/>
          <a:p>
            <a:pPr eaLnBrk="1" hangingPunct="1">
              <a:defRPr/>
            </a:pPr>
            <a:endParaRPr lang="en-US" kern="0">
              <a:solidFill>
                <a:sysClr val="windowText" lastClr="000000"/>
              </a:solidFill>
              <a:latin typeface="Arial" pitchFamily="-107" charset="0"/>
              <a:ea typeface="Arial" pitchFamily="-107" charset="0"/>
              <a:cs typeface="Arial" pitchFamily="-107" charset="0"/>
            </a:endParaRPr>
          </a:p>
        </p:txBody>
      </p:sp>
      <p:sp>
        <p:nvSpPr>
          <p:cNvPr id="41" name="Text Box 20" descr="90%">
            <a:extLst>
              <a:ext uri="{FF2B5EF4-FFF2-40B4-BE49-F238E27FC236}">
                <a16:creationId xmlns:a16="http://schemas.microsoft.com/office/drawing/2014/main" id="{6595360C-A6DA-7448-A368-963D9E2AC211}"/>
              </a:ext>
            </a:extLst>
          </p:cNvPr>
          <p:cNvSpPr txBox="1">
            <a:spLocks noChangeArrowheads="1"/>
          </p:cNvSpPr>
          <p:nvPr/>
        </p:nvSpPr>
        <p:spPr bwMode="auto">
          <a:xfrm>
            <a:off x="-108520" y="5967688"/>
            <a:ext cx="2498465" cy="341632"/>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Machine</a:t>
            </a:r>
          </a:p>
        </p:txBody>
      </p:sp>
      <p:sp>
        <p:nvSpPr>
          <p:cNvPr id="45" name="Rounded Rectangle 44">
            <a:extLst>
              <a:ext uri="{FF2B5EF4-FFF2-40B4-BE49-F238E27FC236}">
                <a16:creationId xmlns:a16="http://schemas.microsoft.com/office/drawing/2014/main" id="{87707798-EC0E-174E-865B-66C6B5FB9748}"/>
              </a:ext>
            </a:extLst>
          </p:cNvPr>
          <p:cNvSpPr/>
          <p:nvPr/>
        </p:nvSpPr>
        <p:spPr>
          <a:xfrm>
            <a:off x="194328" y="2328872"/>
            <a:ext cx="3639600" cy="374571"/>
          </a:xfrm>
          <a:prstGeom prst="roundRect">
            <a:avLst/>
          </a:prstGeom>
          <a:solidFill>
            <a:schemeClr val="bg1"/>
          </a:solidFill>
          <a:ln w="28575">
            <a:noFill/>
          </a:ln>
          <a:effectLst>
            <a:outerShdw blurRad="50800" dist="38100" dir="2700000" algn="tl" rotWithShape="0">
              <a:prstClr val="black">
                <a:alpha val="40000"/>
              </a:prstClr>
            </a:outerShdw>
          </a:effectLst>
        </p:spPr>
        <p:txBody>
          <a:bodyPr wrap="square" rtlCol="0" anchor="ctr">
            <a:spAutoFit/>
          </a:bodyPr>
          <a:lstStyle/>
          <a:p>
            <a:r>
              <a:rPr lang="en-US" sz="1600" b="1" dirty="0" err="1">
                <a:latin typeface="Tahoma" panose="020B0604030504040204" pitchFamily="34" charset="0"/>
                <a:ea typeface="Tahoma" panose="020B0604030504040204" pitchFamily="34" charset="0"/>
                <a:cs typeface="Tahoma" panose="020B0604030504040204" pitchFamily="34" charset="0"/>
              </a:rPr>
              <a:t>GenASM</a:t>
            </a:r>
            <a:r>
              <a:rPr lang="en-US" sz="1600" b="1" dirty="0">
                <a:latin typeface="Tahoma" panose="020B0604030504040204" pitchFamily="34" charset="0"/>
                <a:ea typeface="Tahoma" panose="020B0604030504040204" pitchFamily="34" charset="0"/>
                <a:cs typeface="Tahoma" panose="020B0604030504040204" pitchFamily="34" charset="0"/>
              </a:rPr>
              <a:t> </a:t>
            </a: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[MICRO 2020]</a:t>
            </a:r>
          </a:p>
        </p:txBody>
      </p:sp>
    </p:spTree>
    <p:extLst>
      <p:ext uri="{BB962C8B-B14F-4D97-AF65-F5344CB8AC3E}">
        <p14:creationId xmlns:p14="http://schemas.microsoft.com/office/powerpoint/2010/main" val="12299891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par>
                          <p:cTn id="45" fill="hold">
                            <p:stCondLst>
                              <p:cond delay="500"/>
                            </p:stCondLst>
                            <p:childTnLst>
                              <p:par>
                                <p:cTn id="46" presetID="22" presetClass="entr" presetSubtype="4"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childTnLst>
                          </p:cTn>
                        </p:par>
                        <p:par>
                          <p:cTn id="49" fill="hold">
                            <p:stCondLst>
                              <p:cond delay="1000"/>
                            </p:stCondLst>
                            <p:childTnLst>
                              <p:par>
                                <p:cTn id="50" presetID="2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23" grpId="0" animBg="1"/>
      <p:bldP spid="25" grpId="0" animBg="1"/>
      <p:bldP spid="22" grpId="0" animBg="1"/>
      <p:bldP spid="8" grpId="0" animBg="1"/>
      <p:bldP spid="9" grpId="0" animBg="1"/>
      <p:bldP spid="10" grpId="0" animBg="1"/>
      <p:bldP spid="11" grpId="0" animBg="1"/>
      <p:bldP spid="13" grpId="0" animBg="1"/>
      <p:bldP spid="14" grpId="0" animBg="1"/>
      <p:bldP spid="17" grpId="0" animBg="1"/>
      <p:bldP spid="18" grpId="0" animBg="1"/>
      <p:bldP spid="21" grpId="0" animBg="1"/>
      <p:bldP spid="24" grpId="0" animBg="1"/>
      <p:bldP spid="26" grpId="0" animBg="1"/>
      <p:bldP spid="4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68</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7544050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69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278231361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8600" y="152400"/>
            <a:ext cx="9311952" cy="1066800"/>
          </a:xfrm>
        </p:spPr>
        <p:txBody>
          <a:bodyPr/>
          <a:lstStyle/>
          <a:p>
            <a:r>
              <a:rPr lang="en-US"/>
              <a:t>Cracking the 1</a:t>
            </a:r>
            <a:r>
              <a:rPr lang="en-US" baseline="30000"/>
              <a:t>st</a:t>
            </a:r>
            <a:r>
              <a:rPr lang="en-US"/>
              <a:t> Human Genome Sequence</a:t>
            </a:r>
          </a:p>
        </p:txBody>
      </p:sp>
      <p:sp>
        <p:nvSpPr>
          <p:cNvPr id="10" name="Content Placeholder 9"/>
          <p:cNvSpPr>
            <a:spLocks noGrp="1"/>
          </p:cNvSpPr>
          <p:nvPr>
            <p:ph idx="1"/>
          </p:nvPr>
        </p:nvSpPr>
        <p:spPr>
          <a:xfrm>
            <a:off x="228600" y="980728"/>
            <a:ext cx="8610600" cy="5267672"/>
          </a:xfrm>
        </p:spPr>
        <p:txBody>
          <a:bodyPr/>
          <a:lstStyle/>
          <a:p>
            <a:r>
              <a:rPr lang="en-US" sz="2100" b="1"/>
              <a:t>1990-2003: </a:t>
            </a:r>
            <a:r>
              <a:rPr lang="en-US" sz="2100"/>
              <a:t>The Human Genome Project (HGP) provides a complete and accurate sequence of all </a:t>
            </a:r>
            <a:r>
              <a:rPr lang="en-US" sz="2100" b="1"/>
              <a:t>DNA base pairs</a:t>
            </a:r>
            <a:r>
              <a:rPr lang="en-US" sz="2100"/>
              <a:t> that make up the human genome and finds 20,000 to 25,000 human genes.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7</a:t>
            </a:fld>
            <a:endParaRPr lang="en-US" altLang="en-US"/>
          </a:p>
        </p:txBody>
      </p:sp>
      <p:pic>
        <p:nvPicPr>
          <p:cNvPr id="11" name="Picture 2" descr="Image result for chronology of genome sequenci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047528"/>
            <a:ext cx="6783693" cy="353909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C912273A-2A3C-394C-A4A9-1666A6D7FD7D}"/>
              </a:ext>
            </a:extLst>
          </p:cNvPr>
          <p:cNvSpPr/>
          <p:nvPr/>
        </p:nvSpPr>
        <p:spPr>
          <a:xfrm>
            <a:off x="7789252" y="3861048"/>
            <a:ext cx="1443958" cy="461665"/>
          </a:xfrm>
          <a:prstGeom prst="rect">
            <a:avLst/>
          </a:prstGeom>
        </p:spPr>
        <p:txBody>
          <a:bodyPr wrap="square">
            <a:spAutoFit/>
          </a:bodyPr>
          <a:lstStyle/>
          <a:p>
            <a:r>
              <a:rPr lang="en-US" sz="2400">
                <a:solidFill>
                  <a:srgbClr val="000000"/>
                </a:solidFill>
              </a:rPr>
              <a:t>13 years</a:t>
            </a:r>
          </a:p>
        </p:txBody>
      </p:sp>
      <p:pic>
        <p:nvPicPr>
          <p:cNvPr id="14" name="Picture 52" descr="Image result for time icon">
            <a:extLst>
              <a:ext uri="{FF2B5EF4-FFF2-40B4-BE49-F238E27FC236}">
                <a16:creationId xmlns:a16="http://schemas.microsoft.com/office/drawing/2014/main" id="{4AC44CAA-A627-584A-B3F3-0DE41DDD3FC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01756" y="3674134"/>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633844DA-C181-F049-932A-08D8306ED473}"/>
              </a:ext>
            </a:extLst>
          </p:cNvPr>
          <p:cNvSpPr/>
          <p:nvPr/>
        </p:nvSpPr>
        <p:spPr>
          <a:xfrm>
            <a:off x="7780654" y="2598003"/>
            <a:ext cx="1366080" cy="830997"/>
          </a:xfrm>
          <a:prstGeom prst="rect">
            <a:avLst/>
          </a:prstGeom>
        </p:spPr>
        <p:txBody>
          <a:bodyPr wrap="none">
            <a:spAutoFit/>
          </a:bodyPr>
          <a:lstStyle/>
          <a:p>
            <a:r>
              <a:rPr lang="en-US" sz="2400">
                <a:solidFill>
                  <a:srgbClr val="222222"/>
                </a:solidFill>
                <a:latin typeface="Arial" panose="020B0604020202020204" pitchFamily="34" charset="0"/>
              </a:rPr>
              <a:t>3.2 x10</a:t>
            </a:r>
            <a:r>
              <a:rPr lang="en-US" sz="2400" baseline="30000">
                <a:solidFill>
                  <a:srgbClr val="222222"/>
                </a:solidFill>
                <a:latin typeface="Arial" panose="020B0604020202020204" pitchFamily="34" charset="0"/>
              </a:rPr>
              <a:t>9 </a:t>
            </a:r>
          </a:p>
          <a:p>
            <a:r>
              <a:rPr lang="en-US" sz="2400">
                <a:solidFill>
                  <a:srgbClr val="222222"/>
                </a:solidFill>
                <a:latin typeface="Arial" panose="020B0604020202020204" pitchFamily="34" charset="0"/>
              </a:rPr>
              <a:t>bases</a:t>
            </a:r>
            <a:endParaRPr lang="en-US" sz="2400">
              <a:solidFill>
                <a:srgbClr val="000000"/>
              </a:solidFill>
            </a:endParaRPr>
          </a:p>
        </p:txBody>
      </p:sp>
      <p:pic>
        <p:nvPicPr>
          <p:cNvPr id="17" name="Picture 58" descr="Image result for ACGT icon">
            <a:extLst>
              <a:ext uri="{FF2B5EF4-FFF2-40B4-BE49-F238E27FC236}">
                <a16:creationId xmlns:a16="http://schemas.microsoft.com/office/drawing/2014/main" id="{50BF2BFC-4F96-5D4C-9E31-7787BFCC8EA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801756" y="2503734"/>
            <a:ext cx="989840" cy="989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6" descr="Related image">
            <a:extLst>
              <a:ext uri="{FF2B5EF4-FFF2-40B4-BE49-F238E27FC236}">
                <a16:creationId xmlns:a16="http://schemas.microsoft.com/office/drawing/2014/main" id="{ED22F864-7DFD-0F4A-B8A4-C0400323F73A}"/>
              </a:ext>
            </a:extLst>
          </p:cNvPr>
          <p:cNvPicPr>
            <a:picLocks noChangeAspect="1" noChangeArrowheads="1"/>
          </p:cNvPicPr>
          <p:nvPr/>
        </p:nvPicPr>
        <p:blipFill>
          <a:blip r:embed="rId6">
            <a:clrChange>
              <a:clrFrom>
                <a:srgbClr val="FFFFFF"/>
              </a:clrFrom>
              <a:clrTo>
                <a:srgbClr val="FFFFFF">
                  <a:alpha val="0"/>
                </a:srgbClr>
              </a:clrTo>
            </a:clrChange>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6673438" y="4815539"/>
            <a:ext cx="1210930" cy="1210930"/>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0C24BB31-C82B-274B-A3CC-DB16FF5E0150}"/>
              </a:ext>
            </a:extLst>
          </p:cNvPr>
          <p:cNvSpPr/>
          <p:nvPr/>
        </p:nvSpPr>
        <p:spPr>
          <a:xfrm>
            <a:off x="7719588" y="5236477"/>
            <a:ext cx="1443959" cy="461665"/>
          </a:xfrm>
          <a:prstGeom prst="rect">
            <a:avLst/>
          </a:prstGeom>
        </p:spPr>
        <p:txBody>
          <a:bodyPr wrap="square">
            <a:spAutoFit/>
          </a:bodyPr>
          <a:lstStyle/>
          <a:p>
            <a:r>
              <a:rPr lang="en-US" sz="2400">
                <a:solidFill>
                  <a:srgbClr val="000000"/>
                </a:solidFill>
              </a:rPr>
              <a:t>&gt;3x10</a:t>
            </a:r>
            <a:r>
              <a:rPr lang="en-US" sz="2400" baseline="30000">
                <a:solidFill>
                  <a:srgbClr val="000000"/>
                </a:solidFill>
              </a:rPr>
              <a:t>9</a:t>
            </a:r>
            <a:r>
              <a:rPr lang="en-US" sz="2400">
                <a:solidFill>
                  <a:srgbClr val="000000"/>
                </a:solidFill>
              </a:rPr>
              <a:t> $</a:t>
            </a:r>
          </a:p>
        </p:txBody>
      </p:sp>
      <p:grpSp>
        <p:nvGrpSpPr>
          <p:cNvPr id="3" name="Group 2">
            <a:extLst>
              <a:ext uri="{FF2B5EF4-FFF2-40B4-BE49-F238E27FC236}">
                <a16:creationId xmlns:a16="http://schemas.microsoft.com/office/drawing/2014/main" id="{D243CFB3-A7C6-5347-8F2F-6B49611F9F36}"/>
              </a:ext>
            </a:extLst>
          </p:cNvPr>
          <p:cNvGrpSpPr/>
          <p:nvPr/>
        </p:nvGrpSpPr>
        <p:grpSpPr>
          <a:xfrm>
            <a:off x="251155" y="4852072"/>
            <a:ext cx="3430307" cy="1541137"/>
            <a:chOff x="312023" y="3188723"/>
            <a:chExt cx="6350000" cy="2852871"/>
          </a:xfrm>
        </p:grpSpPr>
        <p:pic>
          <p:nvPicPr>
            <p:cNvPr id="2" name="Picture 1">
              <a:extLst>
                <a:ext uri="{FF2B5EF4-FFF2-40B4-BE49-F238E27FC236}">
                  <a16:creationId xmlns:a16="http://schemas.microsoft.com/office/drawing/2014/main" id="{E189CAD7-2821-F44B-908A-31C2F1366099}"/>
                </a:ext>
              </a:extLst>
            </p:cNvPr>
            <p:cNvPicPr>
              <a:picLocks noChangeAspect="1"/>
            </p:cNvPicPr>
            <p:nvPr/>
          </p:nvPicPr>
          <p:blipFill>
            <a:blip r:embed="rId7"/>
            <a:stretch>
              <a:fillRect/>
            </a:stretch>
          </p:blipFill>
          <p:spPr>
            <a:xfrm>
              <a:off x="312023" y="3188723"/>
              <a:ext cx="6350000" cy="2819400"/>
            </a:xfrm>
            <a:prstGeom prst="rect">
              <a:avLst/>
            </a:prstGeom>
          </p:spPr>
        </p:pic>
        <p:pic>
          <p:nvPicPr>
            <p:cNvPr id="1026" name="Picture 2" descr="Image result for human genome project nature"/>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329611" y="3200797"/>
              <a:ext cx="2160240" cy="284079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183768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dirty="0"/>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70</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dirty="0"/>
              <a:t>Gagandeep Singh, Mohammed </a:t>
            </a:r>
            <a:r>
              <a:rPr lang="en-US" dirty="0" err="1"/>
              <a:t>Alser</a:t>
            </a:r>
            <a:r>
              <a:rPr lang="en-US" dirty="0"/>
              <a:t>, </a:t>
            </a:r>
            <a:r>
              <a:rPr lang="en-US" dirty="0" err="1"/>
              <a:t>Damla</a:t>
            </a:r>
            <a:r>
              <a:rPr lang="en-US" dirty="0"/>
              <a:t> </a:t>
            </a:r>
            <a:r>
              <a:rPr lang="en-US" dirty="0" err="1"/>
              <a:t>Senol</a:t>
            </a:r>
            <a:r>
              <a:rPr lang="en-US" dirty="0"/>
              <a:t> Cali, </a:t>
            </a:r>
            <a:r>
              <a:rPr lang="en-US" dirty="0" err="1"/>
              <a:t>Dionysios</a:t>
            </a:r>
            <a:r>
              <a:rPr lang="en-US" dirty="0"/>
              <a:t> Diamantopoulos, Juan Gomez-Luna, Henk </a:t>
            </a:r>
            <a:r>
              <a:rPr lang="en-US" dirty="0" err="1"/>
              <a:t>Corporaal</a:t>
            </a:r>
            <a:r>
              <a:rPr lang="en-US" dirty="0"/>
              <a:t>, </a:t>
            </a:r>
            <a:r>
              <a:rPr lang="en-US" dirty="0" err="1"/>
              <a:t>Onur</a:t>
            </a:r>
            <a:r>
              <a:rPr lang="en-US" dirty="0"/>
              <a:t> </a:t>
            </a:r>
            <a:r>
              <a:rPr lang="en-US" dirty="0" err="1"/>
              <a:t>Mutlu</a:t>
            </a:r>
            <a:r>
              <a:rPr lang="en-US" dirty="0"/>
              <a:t>,</a:t>
            </a:r>
            <a:endParaRPr lang="ar-SA" dirty="0"/>
          </a:p>
          <a:p>
            <a:r>
              <a:rPr lang="en-US" b="1" dirty="0">
                <a:solidFill>
                  <a:srgbClr val="0000FF"/>
                </a:solidFill>
              </a:rPr>
              <a:t>“</a:t>
            </a:r>
            <a:r>
              <a:rPr lang="en-US" b="1" dirty="0">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dirty="0">
                <a:solidFill>
                  <a:srgbClr val="0000FF"/>
                </a:solidFill>
              </a:rPr>
              <a:t>“</a:t>
            </a:r>
          </a:p>
          <a:p>
            <a:r>
              <a:rPr lang="en-US" dirty="0"/>
              <a:t>IEEE Micro, 2021.</a:t>
            </a:r>
          </a:p>
          <a:p>
            <a:r>
              <a:rPr lang="en-US" dirty="0"/>
              <a:t>[</a:t>
            </a:r>
            <a:r>
              <a:rPr lang="en-US" dirty="0">
                <a:hlinkClick r:id="rId4"/>
              </a:rPr>
              <a:t>Source Code</a:t>
            </a:r>
            <a:r>
              <a:rPr lang="en-US" dirty="0"/>
              <a:t>]</a:t>
            </a:r>
            <a:endParaRPr kumimoji="0" lang="en-US" sz="1700" b="0" i="0" u="none" strike="noStrike" kern="1200" cap="none" spc="0" normalizeH="0" baseline="0" noProof="0" dirty="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1269965452"/>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4341C-2EAE-A948-ADCB-271BB8018D4F}"/>
              </a:ext>
            </a:extLst>
          </p:cNvPr>
          <p:cNvSpPr>
            <a:spLocks noGrp="1"/>
          </p:cNvSpPr>
          <p:nvPr>
            <p:ph type="title"/>
          </p:nvPr>
        </p:nvSpPr>
        <p:spPr/>
        <p:txBody>
          <a:bodyPr/>
          <a:lstStyle/>
          <a:p>
            <a:r>
              <a:rPr lang="en-US" dirty="0"/>
              <a:t>More on Accelerating Genome Analysis ...</a:t>
            </a:r>
          </a:p>
        </p:txBody>
      </p:sp>
      <p:sp>
        <p:nvSpPr>
          <p:cNvPr id="4" name="Slide Number Placeholder 3">
            <a:extLst>
              <a:ext uri="{FF2B5EF4-FFF2-40B4-BE49-F238E27FC236}">
                <a16:creationId xmlns:a16="http://schemas.microsoft.com/office/drawing/2014/main" id="{A59132A2-2D38-7044-A24D-1D93AB64C1BC}"/>
              </a:ext>
            </a:extLst>
          </p:cNvPr>
          <p:cNvSpPr>
            <a:spLocks noGrp="1"/>
          </p:cNvSpPr>
          <p:nvPr>
            <p:ph type="sldNum" sz="quarter" idx="11"/>
          </p:nvPr>
        </p:nvSpPr>
        <p:spPr/>
        <p:txBody>
          <a:bodyPr/>
          <a:lstStyle/>
          <a:p>
            <a:pPr>
              <a:defRPr/>
            </a:pPr>
            <a:fld id="{8DE33320-76E4-0249-8CA9-3902D97168FA}" type="slidenum">
              <a:rPr lang="en-US" altLang="en-US" smtClean="0"/>
              <a:pPr>
                <a:defRPr/>
              </a:pPr>
              <a:t>71</a:t>
            </a:fld>
            <a:endParaRPr lang="en-US" altLang="en-US"/>
          </a:p>
        </p:txBody>
      </p:sp>
      <p:sp>
        <p:nvSpPr>
          <p:cNvPr id="5" name="Content Placeholder 2">
            <a:extLst>
              <a:ext uri="{FF2B5EF4-FFF2-40B4-BE49-F238E27FC236}">
                <a16:creationId xmlns:a16="http://schemas.microsoft.com/office/drawing/2014/main" id="{81770616-0C6B-844F-9D35-B0D5F0A1A4CD}"/>
              </a:ext>
            </a:extLst>
          </p:cNvPr>
          <p:cNvSpPr>
            <a:spLocks noGrp="1"/>
          </p:cNvSpPr>
          <p:nvPr>
            <p:ph idx="1"/>
          </p:nvPr>
        </p:nvSpPr>
        <p:spPr>
          <a:xfrm>
            <a:off x="228600" y="908720"/>
            <a:ext cx="8610600" cy="5339680"/>
          </a:xfrm>
        </p:spPr>
        <p:txBody>
          <a:bodyPr/>
          <a:lstStyle/>
          <a:p>
            <a:r>
              <a:rPr lang="en-US" sz="1600" dirty="0"/>
              <a:t>Mohammed </a:t>
            </a:r>
            <a:r>
              <a:rPr lang="en-US" sz="1600" dirty="0" err="1"/>
              <a:t>Alser</a:t>
            </a:r>
            <a:r>
              <a:rPr lang="en-US" sz="1600" dirty="0"/>
              <a:t>,</a:t>
            </a:r>
            <a:br>
              <a:rPr lang="en-US" sz="1600" dirty="0"/>
            </a:br>
            <a:r>
              <a:rPr lang="en-US" sz="1600" b="1" dirty="0">
                <a:hlinkClick r:id="rId2"/>
              </a:rPr>
              <a:t>"Accelerating Genome Analysis: A Primer on an Ongoing Journey"</a:t>
            </a:r>
            <a:br>
              <a:rPr lang="en-US" sz="1600" dirty="0"/>
            </a:br>
            <a:r>
              <a:rPr lang="en-US" sz="1600" i="1" dirty="0"/>
              <a:t>Talk at </a:t>
            </a:r>
            <a:r>
              <a:rPr lang="en-US" sz="1600" i="1" dirty="0">
                <a:hlinkClick r:id="rId3"/>
              </a:rPr>
              <a:t>RECOMB 2021</a:t>
            </a:r>
            <a:r>
              <a:rPr lang="en-US" sz="1600" dirty="0"/>
              <a:t>, Virtual, August 30, 2021.</a:t>
            </a:r>
            <a:br>
              <a:rPr lang="en-US" sz="1600" dirty="0"/>
            </a:br>
            <a:r>
              <a:rPr lang="en-US" sz="1600" dirty="0"/>
              <a:t>[</a:t>
            </a:r>
            <a:r>
              <a:rPr lang="en-US" sz="1600" dirty="0">
                <a:hlinkClick r:id="rId4"/>
              </a:rPr>
              <a:t>Slides (pptx)</a:t>
            </a:r>
            <a:r>
              <a:rPr lang="en-US" sz="1600" dirty="0"/>
              <a:t> </a:t>
            </a:r>
            <a:r>
              <a:rPr lang="en-US" sz="1600" dirty="0">
                <a:hlinkClick r:id="rId5"/>
              </a:rPr>
              <a:t>(pdf)]</a:t>
            </a:r>
            <a:br>
              <a:rPr lang="en-US" sz="1600" dirty="0"/>
            </a:br>
            <a:r>
              <a:rPr lang="en-US" sz="1600" dirty="0"/>
              <a:t>[</a:t>
            </a:r>
            <a:r>
              <a:rPr lang="en-US" sz="1600" dirty="0">
                <a:hlinkClick r:id="rId2"/>
              </a:rPr>
              <a:t>Talk Video </a:t>
            </a:r>
            <a:r>
              <a:rPr lang="en-US" sz="1600" dirty="0"/>
              <a:t>(27 minutes)]</a:t>
            </a:r>
            <a:br>
              <a:rPr lang="en-US" sz="1600" dirty="0"/>
            </a:br>
            <a:r>
              <a:rPr lang="en-US" sz="1600" dirty="0"/>
              <a:t>[</a:t>
            </a:r>
            <a:r>
              <a:rPr lang="en-US" sz="1600" dirty="0">
                <a:hlinkClick r:id="rId6"/>
              </a:rPr>
              <a:t>Related Invited Paper (at IEEE Micro, 2020)</a:t>
            </a:r>
            <a:r>
              <a:rPr lang="en-US" sz="1600" dirty="0"/>
              <a:t>]</a:t>
            </a:r>
          </a:p>
          <a:p>
            <a:pPr marL="0" indent="0">
              <a:buNone/>
            </a:pPr>
            <a:endParaRPr lang="en-US" sz="1600" dirty="0"/>
          </a:p>
        </p:txBody>
      </p:sp>
      <p:pic>
        <p:nvPicPr>
          <p:cNvPr id="8" name="Picture 7">
            <a:extLst>
              <a:ext uri="{FF2B5EF4-FFF2-40B4-BE49-F238E27FC236}">
                <a16:creationId xmlns:a16="http://schemas.microsoft.com/office/drawing/2014/main" id="{679822B8-D0BA-4E4B-97D6-D71656C6736C}"/>
              </a:ext>
            </a:extLst>
          </p:cNvPr>
          <p:cNvPicPr>
            <a:picLocks noChangeAspect="1"/>
          </p:cNvPicPr>
          <p:nvPr/>
        </p:nvPicPr>
        <p:blipFill rotWithShape="1">
          <a:blip r:embed="rId7">
            <a:extLst>
              <a:ext uri="{28A0092B-C50C-407E-A947-70E740481C1C}">
                <a14:useLocalDpi xmlns:a14="http://schemas.microsoft.com/office/drawing/2010/main" val="0"/>
              </a:ext>
            </a:extLst>
          </a:blip>
          <a:srcRect b="18520"/>
          <a:stretch/>
        </p:blipFill>
        <p:spPr>
          <a:xfrm>
            <a:off x="1244969" y="2429563"/>
            <a:ext cx="6654062" cy="4345887"/>
          </a:xfrm>
          <a:prstGeom prst="rect">
            <a:avLst/>
          </a:prstGeom>
        </p:spPr>
      </p:pic>
    </p:spTree>
    <p:extLst>
      <p:ext uri="{BB962C8B-B14F-4D97-AF65-F5344CB8AC3E}">
        <p14:creationId xmlns:p14="http://schemas.microsoft.com/office/powerpoint/2010/main" val="72571334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72</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4114"/>
          <a:stretch/>
        </p:blipFill>
        <p:spPr>
          <a:xfrm>
            <a:off x="1219200" y="2649047"/>
            <a:ext cx="6401790" cy="3897803"/>
          </a:xfrm>
          <a:prstGeom prst="rect">
            <a:avLst/>
          </a:prstGeom>
        </p:spPr>
      </p:pic>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6106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dirty="0"/>
              <a:t>Mohammed </a:t>
            </a:r>
            <a:r>
              <a:rPr lang="en-US" sz="1600" kern="0" dirty="0" err="1"/>
              <a:t>Alser</a:t>
            </a:r>
            <a:r>
              <a:rPr lang="en-US" sz="1600" kern="0" dirty="0"/>
              <a:t>,</a:t>
            </a:r>
            <a:br>
              <a:rPr lang="en-US" sz="1600" kern="0" dirty="0"/>
            </a:br>
            <a:r>
              <a:rPr lang="en-US" sz="1600" b="1" kern="0" dirty="0">
                <a:hlinkClick r:id="rId3"/>
              </a:rPr>
              <a:t>"Computer Architecture - Lecture 8: Intelligent Genome Analysis"</a:t>
            </a:r>
            <a:br>
              <a:rPr lang="en-US" sz="1600" kern="0" dirty="0">
                <a:hlinkClick r:id="rId3"/>
              </a:rPr>
            </a:br>
            <a:r>
              <a:rPr lang="en-US" sz="1600" i="1" kern="0" dirty="0"/>
              <a:t>ETH Zurich, Computer Architecture Course, Lecture 8, </a:t>
            </a:r>
            <a:r>
              <a:rPr lang="en-US" sz="1600" kern="0" dirty="0"/>
              <a:t>Virtual, 15 October 2021.</a:t>
            </a:r>
            <a:br>
              <a:rPr lang="en-US" sz="1600" kern="0" dirty="0"/>
            </a:br>
            <a:r>
              <a:rPr lang="en-US" sz="1600" kern="0" dirty="0"/>
              <a:t>[</a:t>
            </a:r>
            <a:r>
              <a:rPr lang="en-US" sz="1600" kern="0" dirty="0">
                <a:hlinkClick r:id="rId4"/>
              </a:rPr>
              <a:t>Slides (pptx)</a:t>
            </a:r>
            <a:r>
              <a:rPr lang="en-US" sz="1600" kern="0" dirty="0"/>
              <a:t> </a:t>
            </a:r>
            <a:r>
              <a:rPr lang="en-US" sz="1600" kern="0" dirty="0">
                <a:hlinkClick r:id="rId5"/>
              </a:rPr>
              <a:t>(pdf)]</a:t>
            </a:r>
            <a:br>
              <a:rPr lang="en-US" sz="1600" kern="0" dirty="0"/>
            </a:br>
            <a:r>
              <a:rPr lang="en-US" sz="1600" kern="0" dirty="0"/>
              <a:t>[</a:t>
            </a:r>
            <a:r>
              <a:rPr lang="en-US" sz="1600" kern="0" dirty="0">
                <a:hlinkClick r:id="rId3"/>
              </a:rPr>
              <a:t>Talk Video</a:t>
            </a:r>
            <a:r>
              <a:rPr lang="en-US" sz="1600" kern="0" dirty="0">
                <a:hlinkClick r:id="rId6"/>
              </a:rPr>
              <a:t> </a:t>
            </a:r>
            <a:r>
              <a:rPr lang="en-US" sz="1600" kern="0" dirty="0"/>
              <a:t>(2 hour 54 minutes, including Q&amp;A)]</a:t>
            </a:r>
            <a:br>
              <a:rPr lang="en-US" sz="1600" kern="0" dirty="0"/>
            </a:br>
            <a:r>
              <a:rPr lang="en-US" sz="1600" kern="0" dirty="0"/>
              <a:t>[</a:t>
            </a:r>
            <a:r>
              <a:rPr lang="en-US" sz="1600" kern="0" dirty="0">
                <a:hlinkClick r:id="rId7"/>
              </a:rPr>
              <a:t>Related Invited Paper (at IEEE Micro, 2020)</a:t>
            </a:r>
            <a:r>
              <a:rPr lang="en-US" sz="1600" kern="0" dirty="0"/>
              <a:t>]</a:t>
            </a:r>
          </a:p>
          <a:p>
            <a:pPr marL="0" indent="0">
              <a:buFont typeface="Wingdings" pitchFamily="2" charset="2"/>
              <a:buNone/>
            </a:pPr>
            <a:endParaRPr lang="en-US" sz="1600" kern="0" dirty="0"/>
          </a:p>
        </p:txBody>
      </p:sp>
    </p:spTree>
    <p:extLst>
      <p:ext uri="{BB962C8B-B14F-4D97-AF65-F5344CB8AC3E}">
        <p14:creationId xmlns:p14="http://schemas.microsoft.com/office/powerpoint/2010/main" val="2971336077"/>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dirty="0" err="1"/>
              <a:t>Onur</a:t>
            </a:r>
            <a:r>
              <a:rPr lang="en-US" sz="1600" dirty="0"/>
              <a:t> </a:t>
            </a:r>
            <a:r>
              <a:rPr lang="en-US" sz="1600" dirty="0" err="1"/>
              <a:t>Mutlu</a:t>
            </a:r>
            <a:r>
              <a:rPr lang="en-US" sz="1600" dirty="0"/>
              <a:t>,</a:t>
            </a:r>
            <a:br>
              <a:rPr lang="en-US" sz="1600" dirty="0"/>
            </a:br>
            <a:r>
              <a:rPr lang="en-US" sz="1600" b="1" dirty="0">
                <a:hlinkClick r:id="rId2"/>
              </a:rPr>
              <a:t>"Accelerating Genome Analysis: A Primer on an Ongoing Journey"</a:t>
            </a:r>
            <a:br>
              <a:rPr lang="en-US" sz="1600" dirty="0"/>
            </a:br>
            <a:r>
              <a:rPr lang="en-US" sz="1600" i="1" dirty="0"/>
              <a:t>Invited Lecture at </a:t>
            </a:r>
            <a:r>
              <a:rPr lang="en-US" sz="1600" i="1" dirty="0">
                <a:hlinkClick r:id="rId3"/>
              </a:rPr>
              <a:t>Technion</a:t>
            </a:r>
            <a:r>
              <a:rPr lang="en-US" sz="1600" dirty="0"/>
              <a:t>, Virtual, 26 January 2021.</a:t>
            </a:r>
            <a:br>
              <a:rPr lang="en-US" sz="1600" dirty="0"/>
            </a:br>
            <a:r>
              <a:rPr lang="en-US" sz="1600" dirty="0"/>
              <a:t>[</a:t>
            </a:r>
            <a:r>
              <a:rPr lang="en-US" sz="1600" dirty="0">
                <a:hlinkClick r:id="rId2"/>
              </a:rPr>
              <a:t>Slides (pptx)</a:t>
            </a:r>
            <a:r>
              <a:rPr lang="en-US" sz="1600" dirty="0"/>
              <a:t> </a:t>
            </a:r>
            <a:r>
              <a:rPr lang="en-US" sz="1600" dirty="0">
                <a:hlinkClick r:id="rId4"/>
              </a:rPr>
              <a:t>(pdf)</a:t>
            </a:r>
            <a:r>
              <a:rPr lang="en-US" sz="1600" dirty="0"/>
              <a:t>]</a:t>
            </a:r>
            <a:br>
              <a:rPr lang="en-US" sz="1600" dirty="0"/>
            </a:br>
            <a:r>
              <a:rPr lang="en-US" sz="1600" dirty="0"/>
              <a:t>[</a:t>
            </a:r>
            <a:r>
              <a:rPr lang="en-US" sz="1600" dirty="0">
                <a:hlinkClick r:id="rId5"/>
              </a:rPr>
              <a:t>Talk Video </a:t>
            </a:r>
            <a:r>
              <a:rPr lang="en-US" sz="1600" dirty="0"/>
              <a:t>(1 hour 37 minutes, including Q&amp;A)]</a:t>
            </a:r>
            <a:br>
              <a:rPr lang="en-US" sz="1600" dirty="0"/>
            </a:br>
            <a:r>
              <a:rPr lang="en-US" sz="1600" dirty="0"/>
              <a:t>[</a:t>
            </a:r>
            <a:r>
              <a:rPr lang="en-US" sz="1600" dirty="0">
                <a:hlinkClick r:id="rId6"/>
              </a:rPr>
              <a:t>Related Invited Paper (at IEEE Micro, 2020)</a:t>
            </a:r>
            <a:r>
              <a:rPr lang="en-US" sz="1600" dirty="0"/>
              <a:t>]</a:t>
            </a:r>
          </a:p>
          <a:p>
            <a:pPr marL="0" indent="0">
              <a:buNone/>
            </a:pPr>
            <a:endParaRPr lang="en-US" sz="1600" dirty="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3153947311"/>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509203638"/>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75</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t>Alser</a:t>
            </a:r>
            <a:r>
              <a:rPr lang="en-US" sz="2000" dirty="0"/>
              <a:t>+, "</a:t>
            </a:r>
            <a:r>
              <a:rPr lang="en-US" sz="2000" dirty="0">
                <a:hlinkClick r:id="rId2"/>
              </a:rPr>
              <a:t>Technology dictates algorithms: Recent developments in read alignment</a:t>
            </a:r>
            <a:r>
              <a:rPr lang="en-US" sz="2000" dirty="0"/>
              <a:t>", </a:t>
            </a:r>
            <a:r>
              <a:rPr lang="en-US" sz="2000" i="1" dirty="0"/>
              <a:t>Genome Biology</a:t>
            </a:r>
            <a:r>
              <a:rPr lang="en-US" sz="2000" dirty="0"/>
              <a:t>, 2021.</a:t>
            </a:r>
          </a:p>
          <a:p>
            <a:endParaRPr lang="en-US" sz="2000" dirty="0">
              <a:solidFill>
                <a:srgbClr val="222222"/>
              </a:solidFill>
            </a:endParaRPr>
          </a:p>
          <a:p>
            <a:r>
              <a:rPr lang="en-US" sz="2000" dirty="0" err="1">
                <a:solidFill>
                  <a:srgbClr val="222222"/>
                </a:solidFill>
              </a:rPr>
              <a:t>Alser</a:t>
            </a:r>
            <a:r>
              <a:rPr lang="en-US" sz="2000" dirty="0">
                <a:solidFill>
                  <a:srgbClr val="222222"/>
                </a:solidFill>
              </a:rPr>
              <a:t> + </a:t>
            </a:r>
            <a:r>
              <a:rPr lang="en-US" sz="2000" dirty="0">
                <a:solidFill>
                  <a:srgbClr val="222222"/>
                </a:solidFill>
                <a:hlinkClick r:id="rId3"/>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4"/>
              </a:rPr>
              <a:t>GenASM: A High-Performance, Low-Power Approximate String Matching Acceleration Framework for Genome Sequence Analysis</a:t>
            </a:r>
            <a:r>
              <a:rPr lang="en-US" sz="2000" dirty="0"/>
              <a:t>", </a:t>
            </a:r>
            <a:r>
              <a:rPr lang="en-US" sz="2000" i="1" dirty="0"/>
              <a:t>MICRO</a:t>
            </a:r>
            <a:r>
              <a:rPr lang="en-US" sz="2000" dirty="0"/>
              <a:t> 2020.</a:t>
            </a:r>
          </a:p>
          <a:p>
            <a:pPr marL="0" indent="0">
              <a:buNone/>
            </a:pPr>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72460617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76</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12108141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4: Read Mapping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7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78891912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DE269-BB97-774E-8819-C599D8B308A4}"/>
              </a:ext>
            </a:extLst>
          </p:cNvPr>
          <p:cNvSpPr>
            <a:spLocks noGrp="1"/>
          </p:cNvSpPr>
          <p:nvPr>
            <p:ph type="title"/>
          </p:nvPr>
        </p:nvSpPr>
        <p:spPr/>
        <p:txBody>
          <a:bodyPr/>
          <a:lstStyle/>
          <a:p>
            <a:r>
              <a:rPr lang="en-US" dirty="0"/>
              <a:t>Three Decades &amp; Yet to be Complete!</a:t>
            </a:r>
          </a:p>
        </p:txBody>
      </p:sp>
      <p:pic>
        <p:nvPicPr>
          <p:cNvPr id="7" name="Content Placeholder 6">
            <a:extLst>
              <a:ext uri="{FF2B5EF4-FFF2-40B4-BE49-F238E27FC236}">
                <a16:creationId xmlns:a16="http://schemas.microsoft.com/office/drawing/2014/main" id="{B12E242E-109F-8846-A26C-777EB5653E0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052736"/>
            <a:ext cx="8610600" cy="4684265"/>
          </a:xfrm>
        </p:spPr>
      </p:pic>
      <p:sp>
        <p:nvSpPr>
          <p:cNvPr id="4" name="Slide Number Placeholder 3">
            <a:extLst>
              <a:ext uri="{FF2B5EF4-FFF2-40B4-BE49-F238E27FC236}">
                <a16:creationId xmlns:a16="http://schemas.microsoft.com/office/drawing/2014/main" id="{592FE8B0-876E-184E-90BE-867128C4588F}"/>
              </a:ext>
            </a:extLst>
          </p:cNvPr>
          <p:cNvSpPr>
            <a:spLocks noGrp="1"/>
          </p:cNvSpPr>
          <p:nvPr>
            <p:ph type="sldNum" sz="quarter" idx="11"/>
          </p:nvPr>
        </p:nvSpPr>
        <p:spPr/>
        <p:txBody>
          <a:bodyPr/>
          <a:lstStyle/>
          <a:p>
            <a:fld id="{323594FA-E141-4234-AE05-360401972BE7}" type="slidenum">
              <a:rPr lang="en-US" altLang="en-US" smtClean="0"/>
              <a:pPr/>
              <a:t>8</a:t>
            </a:fld>
            <a:endParaRPr lang="en-US" altLang="en-US"/>
          </a:p>
        </p:txBody>
      </p:sp>
      <p:pic>
        <p:nvPicPr>
          <p:cNvPr id="5" name="Picture 4">
            <a:extLst>
              <a:ext uri="{FF2B5EF4-FFF2-40B4-BE49-F238E27FC236}">
                <a16:creationId xmlns:a16="http://schemas.microsoft.com/office/drawing/2014/main" id="{40C1D6F0-52CF-974A-A1CC-A32F750A1800}"/>
              </a:ext>
            </a:extLst>
          </p:cNvPr>
          <p:cNvPicPr>
            <a:picLocks noChangeAspect="1"/>
          </p:cNvPicPr>
          <p:nvPr/>
        </p:nvPicPr>
        <p:blipFill>
          <a:blip r:embed="rId3"/>
          <a:stretch>
            <a:fillRect/>
          </a:stretch>
        </p:blipFill>
        <p:spPr>
          <a:xfrm>
            <a:off x="4051059" y="2370003"/>
            <a:ext cx="4762666" cy="3873635"/>
          </a:xfrm>
          <a:prstGeom prst="rect">
            <a:avLst/>
          </a:prstGeom>
        </p:spPr>
      </p:pic>
      <p:sp>
        <p:nvSpPr>
          <p:cNvPr id="9" name="Arc 8">
            <a:extLst>
              <a:ext uri="{FF2B5EF4-FFF2-40B4-BE49-F238E27FC236}">
                <a16:creationId xmlns:a16="http://schemas.microsoft.com/office/drawing/2014/main" id="{95DB6B46-B8C0-6D41-9321-7B55B2E9E8EE}"/>
              </a:ext>
            </a:extLst>
          </p:cNvPr>
          <p:cNvSpPr/>
          <p:nvPr/>
        </p:nvSpPr>
        <p:spPr>
          <a:xfrm rot="19934934">
            <a:off x="7437565" y="3583957"/>
            <a:ext cx="959768" cy="504056"/>
          </a:xfrm>
          <a:prstGeom prst="arc">
            <a:avLst>
              <a:gd name="adj1" fmla="val 11354037"/>
              <a:gd name="adj2" fmla="val 20152541"/>
            </a:avLst>
          </a:pr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TextBox 9">
            <a:extLst>
              <a:ext uri="{FF2B5EF4-FFF2-40B4-BE49-F238E27FC236}">
                <a16:creationId xmlns:a16="http://schemas.microsoft.com/office/drawing/2014/main" id="{D928E9E5-33D2-A94D-8AA4-0E234D0A53AC}"/>
              </a:ext>
            </a:extLst>
          </p:cNvPr>
          <p:cNvSpPr txBox="1"/>
          <p:nvPr/>
        </p:nvSpPr>
        <p:spPr>
          <a:xfrm>
            <a:off x="7558860" y="3794896"/>
            <a:ext cx="1547192" cy="646331"/>
          </a:xfrm>
          <a:prstGeom prst="rect">
            <a:avLst/>
          </a:prstGeom>
          <a:noFill/>
        </p:spPr>
        <p:txBody>
          <a:bodyPr wrap="square" rtlCol="0">
            <a:spAutoFit/>
          </a:bodyPr>
          <a:lstStyle/>
          <a:p>
            <a:r>
              <a:rPr lang="en-US" b="1" dirty="0">
                <a:solidFill>
                  <a:srgbClr val="FF0000"/>
                </a:solidFill>
              </a:rPr>
              <a:t>200 million new bases</a:t>
            </a:r>
          </a:p>
        </p:txBody>
      </p:sp>
      <p:sp>
        <p:nvSpPr>
          <p:cNvPr id="11" name="Rectangle 10">
            <a:extLst>
              <a:ext uri="{FF2B5EF4-FFF2-40B4-BE49-F238E27FC236}">
                <a16:creationId xmlns:a16="http://schemas.microsoft.com/office/drawing/2014/main" id="{A56A909E-3FBC-274B-B434-010BAD7BE440}"/>
              </a:ext>
            </a:extLst>
          </p:cNvPr>
          <p:cNvSpPr/>
          <p:nvPr/>
        </p:nvSpPr>
        <p:spPr>
          <a:xfrm>
            <a:off x="1514226" y="6410883"/>
            <a:ext cx="7299499" cy="369332"/>
          </a:xfrm>
          <a:prstGeom prst="rect">
            <a:avLst/>
          </a:prstGeom>
        </p:spPr>
        <p:txBody>
          <a:bodyPr wrap="square">
            <a:spAutoFit/>
          </a:bodyPr>
          <a:lstStyle/>
          <a:p>
            <a:r>
              <a:rPr lang="en-US" dirty="0">
                <a:hlinkClick r:id="rId4"/>
              </a:rPr>
              <a:t>https://www.biorxiv.org/content/10.1101/2021.05.26.445798v1</a:t>
            </a:r>
            <a:r>
              <a:rPr lang="en-US" dirty="0"/>
              <a:t> </a:t>
            </a:r>
          </a:p>
        </p:txBody>
      </p:sp>
      <p:sp>
        <p:nvSpPr>
          <p:cNvPr id="12" name="TextBox 11">
            <a:extLst>
              <a:ext uri="{FF2B5EF4-FFF2-40B4-BE49-F238E27FC236}">
                <a16:creationId xmlns:a16="http://schemas.microsoft.com/office/drawing/2014/main" id="{211EA8CA-9101-CD4F-B759-C5C18C7C60F5}"/>
              </a:ext>
            </a:extLst>
          </p:cNvPr>
          <p:cNvSpPr txBox="1"/>
          <p:nvPr/>
        </p:nvSpPr>
        <p:spPr>
          <a:xfrm>
            <a:off x="7088356" y="994503"/>
            <a:ext cx="2488199" cy="369332"/>
          </a:xfrm>
          <a:prstGeom prst="rect">
            <a:avLst/>
          </a:prstGeom>
          <a:noFill/>
        </p:spPr>
        <p:txBody>
          <a:bodyPr wrap="square" rtlCol="0">
            <a:spAutoFit/>
          </a:bodyPr>
          <a:lstStyle/>
          <a:p>
            <a:r>
              <a:rPr lang="en-US" dirty="0"/>
              <a:t>27 May 2021</a:t>
            </a:r>
          </a:p>
        </p:txBody>
      </p:sp>
    </p:spTree>
    <p:extLst>
      <p:ext uri="{BB962C8B-B14F-4D97-AF65-F5344CB8AC3E}">
        <p14:creationId xmlns:p14="http://schemas.microsoft.com/office/powerpoint/2010/main" val="41990331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2F472-64B4-4648-A4DF-8BC46F74194A}"/>
              </a:ext>
            </a:extLst>
          </p:cNvPr>
          <p:cNvSpPr>
            <a:spLocks noGrp="1"/>
          </p:cNvSpPr>
          <p:nvPr>
            <p:ph type="title"/>
          </p:nvPr>
        </p:nvSpPr>
        <p:spPr/>
        <p:txBody>
          <a:bodyPr/>
          <a:lstStyle/>
          <a:p>
            <a:r>
              <a:rPr lang="en-US"/>
              <a:t>Obtaining the Human Reference Genome</a:t>
            </a:r>
          </a:p>
        </p:txBody>
      </p:sp>
      <p:sp>
        <p:nvSpPr>
          <p:cNvPr id="3" name="Content Placeholder 2">
            <a:extLst>
              <a:ext uri="{FF2B5EF4-FFF2-40B4-BE49-F238E27FC236}">
                <a16:creationId xmlns:a16="http://schemas.microsoft.com/office/drawing/2014/main" id="{E0ABE00D-4FAC-E249-AB6B-645232B88061}"/>
              </a:ext>
            </a:extLst>
          </p:cNvPr>
          <p:cNvSpPr>
            <a:spLocks noGrp="1"/>
          </p:cNvSpPr>
          <p:nvPr>
            <p:ph idx="1"/>
          </p:nvPr>
        </p:nvSpPr>
        <p:spPr>
          <a:xfrm>
            <a:off x="107504" y="1052736"/>
            <a:ext cx="8915400" cy="5195664"/>
          </a:xfrm>
        </p:spPr>
        <p:txBody>
          <a:bodyPr/>
          <a:lstStyle/>
          <a:p>
            <a:r>
              <a:rPr lang="en-US" b="1" dirty="0"/>
              <a:t>GRCh38.p13</a:t>
            </a:r>
          </a:p>
          <a:p>
            <a:r>
              <a:rPr lang="en-US" dirty="0"/>
              <a:t>Description: Genome Reference Consortium Human Build 38 patch release 13 (GRCh38.p13)</a:t>
            </a:r>
          </a:p>
          <a:p>
            <a:r>
              <a:rPr lang="en-US" dirty="0"/>
              <a:t>Organism name: </a:t>
            </a:r>
            <a:r>
              <a:rPr lang="en-US" dirty="0">
                <a:hlinkClick r:id="rId2"/>
              </a:rPr>
              <a:t>Homo sapiens (human)</a:t>
            </a:r>
            <a:endParaRPr lang="en-US" dirty="0"/>
          </a:p>
          <a:p>
            <a:r>
              <a:rPr lang="en-US" dirty="0"/>
              <a:t>Date: 2019/02/28</a:t>
            </a:r>
          </a:p>
          <a:p>
            <a:r>
              <a:rPr lang="en-US" dirty="0"/>
              <a:t>3,099,706,404 bases</a:t>
            </a:r>
          </a:p>
          <a:p>
            <a:r>
              <a:rPr lang="en-US" dirty="0"/>
              <a:t>Compressed .</a:t>
            </a:r>
            <a:r>
              <a:rPr lang="en-US" dirty="0" err="1"/>
              <a:t>fna</a:t>
            </a:r>
            <a:r>
              <a:rPr lang="en-US" dirty="0"/>
              <a:t> file (964.9 MB)</a:t>
            </a:r>
          </a:p>
          <a:p>
            <a:r>
              <a:rPr lang="en-US" dirty="0">
                <a:hlinkClick r:id="rId3"/>
              </a:rPr>
              <a:t>https://www.ncbi.nlm.nih.gov/assembly/GCF_000001405.39</a:t>
            </a:r>
            <a:r>
              <a:rPr lang="en-US" dirty="0"/>
              <a:t> </a:t>
            </a:r>
          </a:p>
          <a:p>
            <a:endParaRPr lang="en-US" dirty="0"/>
          </a:p>
        </p:txBody>
      </p:sp>
      <p:sp>
        <p:nvSpPr>
          <p:cNvPr id="4" name="Slide Number Placeholder 3">
            <a:extLst>
              <a:ext uri="{FF2B5EF4-FFF2-40B4-BE49-F238E27FC236}">
                <a16:creationId xmlns:a16="http://schemas.microsoft.com/office/drawing/2014/main" id="{1CA35BA8-86C1-644F-8783-17FE20280D36}"/>
              </a:ext>
            </a:extLst>
          </p:cNvPr>
          <p:cNvSpPr>
            <a:spLocks noGrp="1"/>
          </p:cNvSpPr>
          <p:nvPr>
            <p:ph type="sldNum" sz="quarter" idx="11"/>
          </p:nvPr>
        </p:nvSpPr>
        <p:spPr/>
        <p:txBody>
          <a:bodyPr/>
          <a:lstStyle/>
          <a:p>
            <a:fld id="{323594FA-E141-4234-AE05-360401972BE7}" type="slidenum">
              <a:rPr lang="en-US" altLang="en-US" smtClean="0"/>
              <a:pPr/>
              <a:t>9</a:t>
            </a:fld>
            <a:endParaRPr lang="en-US" altLang="en-US"/>
          </a:p>
        </p:txBody>
      </p:sp>
      <p:sp>
        <p:nvSpPr>
          <p:cNvPr id="6" name="Rectangle 5">
            <a:extLst>
              <a:ext uri="{FF2B5EF4-FFF2-40B4-BE49-F238E27FC236}">
                <a16:creationId xmlns:a16="http://schemas.microsoft.com/office/drawing/2014/main" id="{E75CAB24-783F-4946-88B3-218E9A61D1AD}"/>
              </a:ext>
            </a:extLst>
          </p:cNvPr>
          <p:cNvSpPr/>
          <p:nvPr/>
        </p:nvSpPr>
        <p:spPr>
          <a:xfrm>
            <a:off x="0" y="4876800"/>
            <a:ext cx="9393413" cy="1384995"/>
          </a:xfrm>
          <a:prstGeom prst="rect">
            <a:avLst/>
          </a:prstGeom>
        </p:spPr>
        <p:txBody>
          <a:bodyPr wrap="square">
            <a:spAutoFit/>
          </a:bodyPr>
          <a:lstStyle/>
          <a:p>
            <a:r>
              <a:rPr lang="en-US" sz="1400"/>
              <a:t>&gt;NC_000001.11 Homo sapiens chromosome 1, GRCh38.p13 Primary Assembly NNNNNNNNNNNNNNNNNNNNNNNNNNNNNNNNNNNNNNNNNNNNNNNNNNNNNNNNNNNNNNNNNNNNNN</a:t>
            </a:r>
          </a:p>
          <a:p>
            <a:r>
              <a:rPr lang="en-US" sz="1400"/>
              <a:t>NNNNNNNNNNNNNNNNNNNNNNNNNNNNNNNNNNNNNNNNNNNNNNNNNNNNNNNNNNNNNNNNNNNNNN NNNNNNNNNNNNNNNNNNNNNNNNNNNNNNNNNNNNNNNNNNNNNNNNNNNNNNNNNNNNNNNNNNNNNN NNNNNNNNNNNNNNNNNNNNNNNNNNNNNNNNNNNNNNNNNNNNNNNNNNNNNNNNNNNNNNNNNNNNNN</a:t>
            </a:r>
          </a:p>
          <a:p>
            <a:r>
              <a:rPr lang="en-US" sz="1400"/>
              <a:t>….</a:t>
            </a:r>
          </a:p>
        </p:txBody>
      </p:sp>
    </p:spTree>
    <p:extLst>
      <p:ext uri="{BB962C8B-B14F-4D97-AF65-F5344CB8AC3E}">
        <p14:creationId xmlns:p14="http://schemas.microsoft.com/office/powerpoint/2010/main" val="1230767066"/>
      </p:ext>
    </p:extLst>
  </p:cSld>
  <p:clrMapOvr>
    <a:masterClrMapping/>
  </p:clrMapOvr>
  <p:transition/>
</p:sld>
</file>

<file path=ppt/theme/theme1.xml><?xml version="1.0" encoding="utf-8"?>
<a:theme xmlns:a="http://schemas.openxmlformats.org/drawingml/2006/main" name="Edge">
  <a:themeElements>
    <a:clrScheme name="Custom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298280</TotalTime>
  <Words>5950</Words>
  <Application>Microsoft Office PowerPoint</Application>
  <PresentationFormat>On-screen Show (4:3)</PresentationFormat>
  <Paragraphs>1294</Paragraphs>
  <Slides>77</Slides>
  <Notes>33</Notes>
  <HiddenSlides>3</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90" baseType="lpstr">
      <vt:lpstr>Arial</vt:lpstr>
      <vt:lpstr>Arial</vt:lpstr>
      <vt:lpstr>Calibri</vt:lpstr>
      <vt:lpstr>Comic Sans MS</vt:lpstr>
      <vt:lpstr>Courier</vt:lpstr>
      <vt:lpstr>europa</vt:lpstr>
      <vt:lpstr>Garamond</vt:lpstr>
      <vt:lpstr>Helvetica Neue</vt:lpstr>
      <vt:lpstr>Tahoma</vt:lpstr>
      <vt:lpstr>Times New Roman</vt:lpstr>
      <vt:lpstr>Wingdings</vt:lpstr>
      <vt:lpstr>Edge</vt:lpstr>
      <vt:lpstr>Visio</vt:lpstr>
      <vt:lpstr>P&amp;S Mobile Genomics Lecture 4: Read Mapping</vt:lpstr>
      <vt:lpstr>Agenda for Lecture 2</vt:lpstr>
      <vt:lpstr>Agenda for Today</vt:lpstr>
      <vt:lpstr>Agenda for Today</vt:lpstr>
      <vt:lpstr>Read Mapping</vt:lpstr>
      <vt:lpstr>Solving the Puzzle</vt:lpstr>
      <vt:lpstr>Cracking the 1st Human Genome Sequence</vt:lpstr>
      <vt:lpstr>Three Decades &amp; Yet to be Complete!</vt:lpstr>
      <vt:lpstr>Obtaining the Human Reference Genome</vt:lpstr>
      <vt:lpstr>How Long is DNA?</vt:lpstr>
      <vt:lpstr>Obtaining .FASTQ Files</vt:lpstr>
      <vt:lpstr>PowerPoint Presentation</vt:lpstr>
      <vt:lpstr>Read Mapping: A Brute Force Algorithm</vt:lpstr>
      <vt:lpstr>Read Mapping in 111 pages! </vt:lpstr>
      <vt:lpstr>Feedback From Our Community!</vt:lpstr>
      <vt:lpstr>PowerPoint Presentation</vt:lpstr>
      <vt:lpstr>Similar to Searching Yellow Pages!</vt:lpstr>
      <vt:lpstr>Matching Each Read with Reference Genome</vt:lpstr>
      <vt:lpstr>Step 1: Indexing the Reference Genome</vt:lpstr>
      <vt:lpstr>Popular Indexing Technique </vt:lpstr>
      <vt:lpstr>Step 1: Indexing the Reference Genome</vt:lpstr>
      <vt:lpstr>Genome Index Properties</vt:lpstr>
      <vt:lpstr>Performance of Human Genome Indexing </vt:lpstr>
      <vt:lpstr>Read Mapping Algorithms: Two Styles</vt:lpstr>
      <vt:lpstr>Step 2: Query the Index Using Read Seeds</vt:lpstr>
      <vt:lpstr>Step 2: Query the Index Using Read Seeds</vt:lpstr>
      <vt:lpstr>Step 2: Query the Index Using Read Seeds</vt:lpstr>
      <vt:lpstr>PowerPoint Presentation</vt:lpstr>
      <vt:lpstr>Step 3: Sequence Alignment (Verification)</vt:lpstr>
      <vt:lpstr>Step 3: Sequence Alignment (Verification)</vt:lpstr>
      <vt:lpstr>Popular Algorithms for Sequence Alignment</vt:lpstr>
      <vt:lpstr>An Example of Hash Table Based Mappers</vt:lpstr>
      <vt:lpstr>Performance of Read Mapping</vt:lpstr>
      <vt:lpstr>The Need for Speed</vt:lpstr>
      <vt:lpstr>De Novo Genome Assembly</vt:lpstr>
      <vt:lpstr>Read Mapping</vt:lpstr>
      <vt:lpstr>Metagenomics Analysis</vt:lpstr>
      <vt:lpstr>Genomics vs. Metagenomics</vt:lpstr>
      <vt:lpstr>More on Metagenomic Profiling: Metalign</vt:lpstr>
      <vt:lpstr>Check Also CAMI II Paper</vt:lpstr>
      <vt:lpstr>Check Also MiCoP</vt:lpstr>
      <vt:lpstr>Challenges in Read Mapping</vt:lpstr>
      <vt:lpstr>Several Genome Analysis Pipelines </vt:lpstr>
      <vt:lpstr>Revisiting the Puzzle</vt:lpstr>
      <vt:lpstr>Reference Genome Bias</vt:lpstr>
      <vt:lpstr>Time to Change the Reference Genome</vt:lpstr>
      <vt:lpstr>Analysis is Bottlenecked in Read Mapping!!</vt:lpstr>
      <vt:lpstr>Agenda for Today</vt:lpstr>
      <vt:lpstr>PowerPoint Presentation</vt:lpstr>
      <vt:lpstr>A Tsunami of Sequencing Data</vt:lpstr>
      <vt:lpstr>Lack of Specialized Compute Capability</vt:lpstr>
      <vt:lpstr>Today’s Computing Systems</vt:lpstr>
      <vt:lpstr>The Problem</vt:lpstr>
      <vt:lpstr>Data Movement Dominates Performance</vt:lpstr>
      <vt:lpstr>Read Mapping Execution Time</vt:lpstr>
      <vt:lpstr>Sequence Alignment in Unavoidable</vt:lpstr>
      <vt:lpstr>Sequence Alignment in Unavoidable</vt:lpstr>
      <vt:lpstr>Computational Cost is Mathematically Proven</vt:lpstr>
      <vt:lpstr>Large Search Space for Mapping Location</vt:lpstr>
      <vt:lpstr>Computing System</vt:lpstr>
      <vt:lpstr>Software &amp; Hardware Optimizations</vt:lpstr>
      <vt:lpstr>FASTQ Parsing</vt:lpstr>
      <vt:lpstr>PowerPoint Presentation</vt:lpstr>
      <vt:lpstr>Agenda for Today</vt:lpstr>
      <vt:lpstr>Accelerating Read Mapping</vt:lpstr>
      <vt:lpstr>Ongoing Directions</vt:lpstr>
      <vt:lpstr>Our Contributions</vt:lpstr>
      <vt:lpstr>Read Mapping in 111 pages! </vt:lpstr>
      <vt:lpstr>Detailed Analysis of Tackling the Bottleneck</vt:lpstr>
      <vt:lpstr>Near-memory Pre-alignment Filtering</vt:lpstr>
      <vt:lpstr>More on Accelerating Genome Analysis ...</vt:lpstr>
      <vt:lpstr>More on Intelligent Genome Analysis …</vt:lpstr>
      <vt:lpstr>More on Fast Genome Analysis …</vt:lpstr>
      <vt:lpstr>Detailed Lectures on Genome Analysis</vt:lpstr>
      <vt:lpstr>Prior Research on Genome Analysis (1/2)</vt:lpstr>
      <vt:lpstr>Prior Research on Genome Analysis (2/2)</vt:lpstr>
      <vt:lpstr>P&amp;S Mobile Genomics Lecture 4: Read Mapping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J L</cp:lastModifiedBy>
  <cp:revision>4125</cp:revision>
  <cp:lastPrinted>2022-03-22T08:55:00Z</cp:lastPrinted>
  <dcterms:created xsi:type="dcterms:W3CDTF">2010-10-08T20:41:54Z</dcterms:created>
  <dcterms:modified xsi:type="dcterms:W3CDTF">2022-11-05T22:25:58Z</dcterms:modified>
</cp:coreProperties>
</file>